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580" r:id="rId3"/>
    <p:sldId id="544" r:id="rId4"/>
    <p:sldId id="545" r:id="rId5"/>
    <p:sldId id="546" r:id="rId6"/>
    <p:sldId id="547" r:id="rId7"/>
    <p:sldId id="548" r:id="rId8"/>
    <p:sldId id="299" r:id="rId9"/>
    <p:sldId id="549" r:id="rId10"/>
    <p:sldId id="481" r:id="rId11"/>
    <p:sldId id="553" r:id="rId12"/>
    <p:sldId id="550" r:id="rId14"/>
    <p:sldId id="551" r:id="rId15"/>
    <p:sldId id="560" r:id="rId16"/>
    <p:sldId id="552" r:id="rId17"/>
    <p:sldId id="554" r:id="rId18"/>
    <p:sldId id="555" r:id="rId19"/>
    <p:sldId id="557" r:id="rId20"/>
    <p:sldId id="558" r:id="rId21"/>
    <p:sldId id="559" r:id="rId22"/>
    <p:sldId id="561" r:id="rId23"/>
    <p:sldId id="563" r:id="rId24"/>
    <p:sldId id="562" r:id="rId25"/>
    <p:sldId id="564" r:id="rId26"/>
    <p:sldId id="556" r:id="rId27"/>
    <p:sldId id="565" r:id="rId28"/>
    <p:sldId id="579" r:id="rId29"/>
    <p:sldId id="566" r:id="rId30"/>
    <p:sldId id="567" r:id="rId31"/>
    <p:sldId id="518" r:id="rId32"/>
    <p:sldId id="568" r:id="rId33"/>
    <p:sldId id="440" r:id="rId34"/>
    <p:sldId id="443" r:id="rId35"/>
  </p:sldIdLst>
  <p:sldSz cx="9144000" cy="6858000" type="screen4x3"/>
  <p:notesSz cx="6858000" cy="9144000"/>
  <p:custDataLst>
    <p:tags r:id="rId3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-1854" y="-84"/>
      </p:cViewPr>
      <p:guideLst>
        <p:guide orient="horz" pos="2150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208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5C414DD-F05F-43E8-8F49-D51A81ECC891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ffectLst/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ffectLst/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ea typeface="宋体" panose="02010600030101010101" pitchFamily="2" charset="-122"/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image" Target="../media/image16.png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63.xml"/><Relationship Id="rId27" Type="http://schemas.openxmlformats.org/officeDocument/2006/relationships/tags" Target="../tags/tag62.xml"/><Relationship Id="rId26" Type="http://schemas.openxmlformats.org/officeDocument/2006/relationships/tags" Target="../tags/tag61.xml"/><Relationship Id="rId25" Type="http://schemas.openxmlformats.org/officeDocument/2006/relationships/tags" Target="../tags/tag60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tags" Target="../tags/tag37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image" Target="../media/image16.png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8" Type="http://schemas.openxmlformats.org/officeDocument/2006/relationships/notesSlide" Target="../notesSlides/notesSlide2.xml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93.xml"/><Relationship Id="rId35" Type="http://schemas.openxmlformats.org/officeDocument/2006/relationships/tags" Target="../tags/tag92.xml"/><Relationship Id="rId34" Type="http://schemas.openxmlformats.org/officeDocument/2006/relationships/tags" Target="../tags/tag91.xml"/><Relationship Id="rId33" Type="http://schemas.openxmlformats.org/officeDocument/2006/relationships/tags" Target="../tags/tag90.xml"/><Relationship Id="rId32" Type="http://schemas.openxmlformats.org/officeDocument/2006/relationships/tags" Target="../tags/tag89.xml"/><Relationship Id="rId31" Type="http://schemas.openxmlformats.org/officeDocument/2006/relationships/tags" Target="../tags/tag88.xml"/><Relationship Id="rId30" Type="http://schemas.openxmlformats.org/officeDocument/2006/relationships/tags" Target="../tags/tag87.xml"/><Relationship Id="rId3" Type="http://schemas.openxmlformats.org/officeDocument/2006/relationships/tags" Target="../tags/tag66.xml"/><Relationship Id="rId29" Type="http://schemas.openxmlformats.org/officeDocument/2006/relationships/tags" Target="../tags/tag86.xml"/><Relationship Id="rId28" Type="http://schemas.openxmlformats.org/officeDocument/2006/relationships/tags" Target="../tags/tag85.xml"/><Relationship Id="rId27" Type="http://schemas.openxmlformats.org/officeDocument/2006/relationships/tags" Target="../tags/tag84.xml"/><Relationship Id="rId26" Type="http://schemas.openxmlformats.org/officeDocument/2006/relationships/tags" Target="../tags/tag83.xml"/><Relationship Id="rId25" Type="http://schemas.openxmlformats.org/officeDocument/2006/relationships/tags" Target="../tags/tag82.xml"/><Relationship Id="rId24" Type="http://schemas.openxmlformats.org/officeDocument/2006/relationships/tags" Target="../tags/tag81.xml"/><Relationship Id="rId23" Type="http://schemas.openxmlformats.org/officeDocument/2006/relationships/tags" Target="../tags/tag80.xml"/><Relationship Id="rId22" Type="http://schemas.openxmlformats.org/officeDocument/2006/relationships/tags" Target="../tags/tag79.xml"/><Relationship Id="rId21" Type="http://schemas.openxmlformats.org/officeDocument/2006/relationships/tags" Target="../tags/tag78.xml"/><Relationship Id="rId20" Type="http://schemas.openxmlformats.org/officeDocument/2006/relationships/tags" Target="../tags/tag77.xml"/><Relationship Id="rId2" Type="http://schemas.openxmlformats.org/officeDocument/2006/relationships/tags" Target="../tags/tag65.xml"/><Relationship Id="rId19" Type="http://schemas.openxmlformats.org/officeDocument/2006/relationships/image" Target="../media/image21.png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tags" Target="../tags/tag74.xml"/><Relationship Id="rId13" Type="http://schemas.openxmlformats.org/officeDocument/2006/relationships/image" Target="../media/image18.png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image" Target="../media/image23.jpeg"/><Relationship Id="rId4" Type="http://schemas.openxmlformats.org/officeDocument/2006/relationships/tags" Target="../tags/tag97.xml"/><Relationship Id="rId3" Type="http://schemas.openxmlformats.org/officeDocument/2006/relationships/image" Target="../media/image22.jpeg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1.xml"/><Relationship Id="rId2" Type="http://schemas.openxmlformats.org/officeDocument/2006/relationships/image" Target="../media/image24.jpeg"/><Relationship Id="rId1" Type="http://schemas.openxmlformats.org/officeDocument/2006/relationships/tags" Target="../tags/tag10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tags" Target="../tags/tag102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6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image" Target="../media/image23.jpeg"/><Relationship Id="rId4" Type="http://schemas.openxmlformats.org/officeDocument/2006/relationships/tags" Target="../tags/tag105.xml"/><Relationship Id="rId3" Type="http://schemas.openxmlformats.org/officeDocument/2006/relationships/image" Target="../media/image22.jpeg"/><Relationship Id="rId2" Type="http://schemas.openxmlformats.org/officeDocument/2006/relationships/tags" Target="../tags/tag104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1.png"/><Relationship Id="rId10" Type="http://schemas.openxmlformats.org/officeDocument/2006/relationships/tags" Target="../tags/tag109.xml"/><Relationship Id="rId1" Type="http://schemas.openxmlformats.org/officeDocument/2006/relationships/tags" Target="../tags/tag10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9" Type="http://schemas.openxmlformats.org/officeDocument/2006/relationships/vmlDrawing" Target="../drawings/vmlDrawing3.v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138.xml"/><Relationship Id="rId26" Type="http://schemas.openxmlformats.org/officeDocument/2006/relationships/image" Target="../media/image33.wmf"/><Relationship Id="rId25" Type="http://schemas.openxmlformats.org/officeDocument/2006/relationships/oleObject" Target="../embeddings/oleObject6.bin"/><Relationship Id="rId24" Type="http://schemas.openxmlformats.org/officeDocument/2006/relationships/tags" Target="../tags/tag137.xml"/><Relationship Id="rId23" Type="http://schemas.openxmlformats.org/officeDocument/2006/relationships/tags" Target="../tags/tag136.xml"/><Relationship Id="rId22" Type="http://schemas.openxmlformats.org/officeDocument/2006/relationships/tags" Target="../tags/tag135.xml"/><Relationship Id="rId21" Type="http://schemas.openxmlformats.org/officeDocument/2006/relationships/tags" Target="../tags/tag134.xml"/><Relationship Id="rId20" Type="http://schemas.openxmlformats.org/officeDocument/2006/relationships/tags" Target="../tags/tag133.xml"/><Relationship Id="rId2" Type="http://schemas.openxmlformats.org/officeDocument/2006/relationships/tags" Target="../tags/tag115.xml"/><Relationship Id="rId19" Type="http://schemas.openxmlformats.org/officeDocument/2006/relationships/tags" Target="../tags/tag132.xml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tags" Target="../tags/tag11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4" Type="http://schemas.openxmlformats.org/officeDocument/2006/relationships/slideLayout" Target="../slideLayouts/slideLayout7.xml"/><Relationship Id="rId63" Type="http://schemas.openxmlformats.org/officeDocument/2006/relationships/tags" Target="../tags/tag201.xml"/><Relationship Id="rId62" Type="http://schemas.openxmlformats.org/officeDocument/2006/relationships/tags" Target="../tags/tag200.xml"/><Relationship Id="rId61" Type="http://schemas.openxmlformats.org/officeDocument/2006/relationships/tags" Target="../tags/tag199.xml"/><Relationship Id="rId60" Type="http://schemas.openxmlformats.org/officeDocument/2006/relationships/tags" Target="../tags/tag198.xml"/><Relationship Id="rId6" Type="http://schemas.openxmlformats.org/officeDocument/2006/relationships/tags" Target="../tags/tag144.xml"/><Relationship Id="rId59" Type="http://schemas.openxmlformats.org/officeDocument/2006/relationships/tags" Target="../tags/tag197.xml"/><Relationship Id="rId58" Type="http://schemas.openxmlformats.org/officeDocument/2006/relationships/tags" Target="../tags/tag196.xml"/><Relationship Id="rId57" Type="http://schemas.openxmlformats.org/officeDocument/2006/relationships/tags" Target="../tags/tag195.xml"/><Relationship Id="rId56" Type="http://schemas.openxmlformats.org/officeDocument/2006/relationships/tags" Target="../tags/tag194.xml"/><Relationship Id="rId55" Type="http://schemas.openxmlformats.org/officeDocument/2006/relationships/tags" Target="../tags/tag193.xml"/><Relationship Id="rId54" Type="http://schemas.openxmlformats.org/officeDocument/2006/relationships/tags" Target="../tags/tag192.xml"/><Relationship Id="rId53" Type="http://schemas.openxmlformats.org/officeDocument/2006/relationships/tags" Target="../tags/tag191.xml"/><Relationship Id="rId52" Type="http://schemas.openxmlformats.org/officeDocument/2006/relationships/tags" Target="../tags/tag190.xml"/><Relationship Id="rId51" Type="http://schemas.openxmlformats.org/officeDocument/2006/relationships/tags" Target="../tags/tag189.xml"/><Relationship Id="rId50" Type="http://schemas.openxmlformats.org/officeDocument/2006/relationships/tags" Target="../tags/tag188.xml"/><Relationship Id="rId5" Type="http://schemas.openxmlformats.org/officeDocument/2006/relationships/tags" Target="../tags/tag143.xml"/><Relationship Id="rId49" Type="http://schemas.openxmlformats.org/officeDocument/2006/relationships/tags" Target="../tags/tag187.xml"/><Relationship Id="rId48" Type="http://schemas.openxmlformats.org/officeDocument/2006/relationships/tags" Target="../tags/tag186.xml"/><Relationship Id="rId47" Type="http://schemas.openxmlformats.org/officeDocument/2006/relationships/tags" Target="../tags/tag185.xml"/><Relationship Id="rId46" Type="http://schemas.openxmlformats.org/officeDocument/2006/relationships/tags" Target="../tags/tag184.xml"/><Relationship Id="rId45" Type="http://schemas.openxmlformats.org/officeDocument/2006/relationships/tags" Target="../tags/tag183.xml"/><Relationship Id="rId44" Type="http://schemas.openxmlformats.org/officeDocument/2006/relationships/tags" Target="../tags/tag182.xml"/><Relationship Id="rId43" Type="http://schemas.openxmlformats.org/officeDocument/2006/relationships/tags" Target="../tags/tag181.xml"/><Relationship Id="rId42" Type="http://schemas.openxmlformats.org/officeDocument/2006/relationships/tags" Target="../tags/tag180.xml"/><Relationship Id="rId41" Type="http://schemas.openxmlformats.org/officeDocument/2006/relationships/tags" Target="../tags/tag179.xml"/><Relationship Id="rId40" Type="http://schemas.openxmlformats.org/officeDocument/2006/relationships/tags" Target="../tags/tag178.xml"/><Relationship Id="rId4" Type="http://schemas.openxmlformats.org/officeDocument/2006/relationships/tags" Target="../tags/tag142.xml"/><Relationship Id="rId39" Type="http://schemas.openxmlformats.org/officeDocument/2006/relationships/tags" Target="../tags/tag177.xml"/><Relationship Id="rId38" Type="http://schemas.openxmlformats.org/officeDocument/2006/relationships/tags" Target="../tags/tag176.xml"/><Relationship Id="rId37" Type="http://schemas.openxmlformats.org/officeDocument/2006/relationships/tags" Target="../tags/tag175.xml"/><Relationship Id="rId36" Type="http://schemas.openxmlformats.org/officeDocument/2006/relationships/tags" Target="../tags/tag174.xml"/><Relationship Id="rId35" Type="http://schemas.openxmlformats.org/officeDocument/2006/relationships/tags" Target="../tags/tag173.xml"/><Relationship Id="rId34" Type="http://schemas.openxmlformats.org/officeDocument/2006/relationships/tags" Target="../tags/tag172.xml"/><Relationship Id="rId33" Type="http://schemas.openxmlformats.org/officeDocument/2006/relationships/tags" Target="../tags/tag171.xml"/><Relationship Id="rId32" Type="http://schemas.openxmlformats.org/officeDocument/2006/relationships/tags" Target="../tags/tag170.xml"/><Relationship Id="rId31" Type="http://schemas.openxmlformats.org/officeDocument/2006/relationships/tags" Target="../tags/tag169.xml"/><Relationship Id="rId30" Type="http://schemas.openxmlformats.org/officeDocument/2006/relationships/tags" Target="../tags/tag168.xml"/><Relationship Id="rId3" Type="http://schemas.openxmlformats.org/officeDocument/2006/relationships/tags" Target="../tags/tag141.xml"/><Relationship Id="rId29" Type="http://schemas.openxmlformats.org/officeDocument/2006/relationships/tags" Target="../tags/tag167.xml"/><Relationship Id="rId28" Type="http://schemas.openxmlformats.org/officeDocument/2006/relationships/tags" Target="../tags/tag166.xml"/><Relationship Id="rId27" Type="http://schemas.openxmlformats.org/officeDocument/2006/relationships/tags" Target="../tags/tag165.xml"/><Relationship Id="rId26" Type="http://schemas.openxmlformats.org/officeDocument/2006/relationships/tags" Target="../tags/tag164.xml"/><Relationship Id="rId25" Type="http://schemas.openxmlformats.org/officeDocument/2006/relationships/tags" Target="../tags/tag163.xml"/><Relationship Id="rId24" Type="http://schemas.openxmlformats.org/officeDocument/2006/relationships/tags" Target="../tags/tag162.xml"/><Relationship Id="rId23" Type="http://schemas.openxmlformats.org/officeDocument/2006/relationships/tags" Target="../tags/tag161.xml"/><Relationship Id="rId22" Type="http://schemas.openxmlformats.org/officeDocument/2006/relationships/tags" Target="../tags/tag160.xml"/><Relationship Id="rId21" Type="http://schemas.openxmlformats.org/officeDocument/2006/relationships/tags" Target="../tags/tag159.xml"/><Relationship Id="rId20" Type="http://schemas.openxmlformats.org/officeDocument/2006/relationships/tags" Target="../tags/tag158.xml"/><Relationship Id="rId2" Type="http://schemas.openxmlformats.org/officeDocument/2006/relationships/tags" Target="../tags/tag140.xml"/><Relationship Id="rId19" Type="http://schemas.openxmlformats.org/officeDocument/2006/relationships/tags" Target="../tags/tag157.xml"/><Relationship Id="rId18" Type="http://schemas.openxmlformats.org/officeDocument/2006/relationships/tags" Target="../tags/tag156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39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7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GIF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jpeg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3.xml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12.png"/><Relationship Id="rId4" Type="http://schemas.openxmlformats.org/officeDocument/2006/relationships/tags" Target="../tags/tag22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5.png"/><Relationship Id="rId16" Type="http://schemas.openxmlformats.org/officeDocument/2006/relationships/tags" Target="../tags/tag25.xml"/><Relationship Id="rId15" Type="http://schemas.microsoft.com/office/2007/relationships/media" Target="../media/media4.mp4"/><Relationship Id="rId14" Type="http://schemas.openxmlformats.org/officeDocument/2006/relationships/video" Target="../media/media4.mp4"/><Relationship Id="rId13" Type="http://schemas.openxmlformats.org/officeDocument/2006/relationships/image" Target="../media/image14.png"/><Relationship Id="rId12" Type="http://schemas.openxmlformats.org/officeDocument/2006/relationships/tags" Target="../tags/tag24.xml"/><Relationship Id="rId11" Type="http://schemas.microsoft.com/office/2007/relationships/media" Target="../media/media3.mp4"/><Relationship Id="rId10" Type="http://schemas.openxmlformats.org/officeDocument/2006/relationships/video" Target="../media/media3.mp4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49860" y="152400"/>
            <a:ext cx="86874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．如图所示的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C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三条纸带，是某同学练习使用打点计时器时得到的纸带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(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纸带的左端连接小车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)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，电源频率为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50 Hz.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873375" y="4488815"/>
            <a:ext cx="4874260" cy="2225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149860" y="1054735"/>
            <a:ext cx="819848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(1)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从点迹的分布情况可以断定：纸带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________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是匀速通过打点计时器的，纸带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________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是越来越快的，纸带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________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是开始越来越快，后来又越来越慢的．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(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均填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A”“B”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或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“C”)(2)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图中纸带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C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舍去前面比较密的点，从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点开始，每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5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个连续点取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个计数点，标以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1,2,3,4,5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…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那么相邻两个计数点之间的时间间隔为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________ 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．各计数点之间的距离如图中所示，则小车通过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“1”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计数点的速度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v</a:t>
            </a:r>
            <a:r>
              <a:rPr lang="en-US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＝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________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，通过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“3”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计数点的速度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v</a:t>
            </a:r>
            <a:r>
              <a:rPr lang="en-US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＝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________ m/s.(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后两空结果均保留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位有效数字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)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>
            <p:custDataLst>
              <p:tags r:id="rId1"/>
            </p:custDataLst>
          </p:nvPr>
        </p:nvSpPr>
        <p:spPr>
          <a:xfrm>
            <a:off x="90805" y="107315"/>
            <a:ext cx="249047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一、速度变化量：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51130" y="709295"/>
            <a:ext cx="6941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1.</a:t>
            </a: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定义：某一过程的末速度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v</a:t>
            </a: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与初速度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v</a:t>
            </a:r>
            <a:r>
              <a:rPr lang="en-US" altLang="zh-CN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</a:t>
            </a: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的矢量差</a:t>
            </a:r>
            <a:endParaRPr kumimoji="0" lang="zh-CN" altLang="en-US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34759" y="1295329"/>
            <a:ext cx="1851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2.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定义</a:t>
            </a:r>
            <a:r>
              <a:rPr kumimoji="0" lang="zh-CN" altLang="en-US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式</a:t>
            </a:r>
            <a:r>
              <a:rPr kumimoji="0" lang="zh-CN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：</a:t>
            </a:r>
            <a:endParaRPr kumimoji="0" lang="zh-CN" altLang="en-US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693042" y="1255457"/>
                <a:ext cx="2585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∆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𝒗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=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𝒗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693042" y="1255457"/>
                <a:ext cx="2585012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5" t="-12" r="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34950" y="1891665"/>
                <a:ext cx="792099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>
                  <a:defRPr/>
                </a:pPr>
                <a:r>
                  <a:rPr lang="en-US" altLang="zh-CN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3.</a:t>
                </a:r>
                <a:r>
                  <a:rPr lang="zh-CN" altLang="en-US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物理意义：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kumimoji="0" lang="zh-CN" altLang="en-US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，表示速度变化的多少和方向的物理量。</a:t>
                </a:r>
                <a:endParaRPr kumimoji="0" lang="zh-CN" altLang="en-US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234950" y="1891665"/>
                <a:ext cx="7920990" cy="4603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4020185" y="1258570"/>
            <a:ext cx="1362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（矢量）</a:t>
            </a:r>
            <a:endParaRPr kumimoji="0" lang="zh-CN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34950" y="2483485"/>
                <a:ext cx="3997960" cy="504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>
                  <a:defRPr/>
                </a:pPr>
                <a:r>
                  <a:rPr lang="zh-CN" altLang="en-US" sz="2400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4.直线运动 </a:t>
                </a:r>
                <a14:m>
                  <m:oMath xmlns:m="http://schemas.openxmlformats.org/officeDocument/2006/math">
                    <m:r>
                      <a:rPr lang="zh-CN" altLang="en-US" sz="2400" b="1" noProof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cs typeface="华文细黑" panose="02010600040101010101" pitchFamily="2" charset="-122"/>
                      </a:rPr>
                      <m:t>∆</m:t>
                    </m:r>
                    <m:r>
                      <a:rPr lang="zh-CN" altLang="en-US" sz="2400" b="1" noProof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cs typeface="华文细黑" panose="02010600040101010101" pitchFamily="2" charset="-122"/>
                      </a:rPr>
                      <m:t>𝒗</m:t>
                    </m:r>
                  </m:oMath>
                </a14:m>
                <a:r>
                  <a:rPr kumimoji="0" lang="zh-CN" altLang="en-US" sz="2400" i="0" u="none" strike="noStrike" kern="1200" cap="none" spc="0" normalizeH="0" baseline="0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的计算方法：</a:t>
                </a:r>
                <a:endParaRPr kumimoji="0" lang="zh-CN" altLang="en-US" sz="2400" i="0" u="none" strike="noStrike" kern="1200" cap="none" spc="0" normalizeH="0" baseline="0" noProof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34950" y="2483485"/>
                <a:ext cx="3997960" cy="50419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4" grpId="1"/>
      <p:bldP spid="10" grpId="1"/>
      <p:bldP spid="11" grpId="0"/>
      <p:bldP spid="11" grpId="1"/>
      <p:bldP spid="3" grpId="0"/>
      <p:bldP spid="3" grpId="1"/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>
            <p:custDataLst>
              <p:tags r:id="rId1"/>
            </p:custDataLst>
          </p:nvPr>
        </p:nvSpPr>
        <p:spPr>
          <a:xfrm>
            <a:off x="141605" y="135255"/>
            <a:ext cx="249047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一、速度变化量：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324485" y="783590"/>
            <a:ext cx="6941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如图所示，求小球在碰撞过程中，速度的变化量？</a:t>
            </a:r>
            <a:endParaRPr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8457" name="Text Box 25"/>
          <p:cNvSpPr txBox="1"/>
          <p:nvPr>
            <p:custDataLst>
              <p:tags r:id="rId3"/>
            </p:custDataLst>
          </p:nvPr>
        </p:nvSpPr>
        <p:spPr>
          <a:xfrm>
            <a:off x="328930" y="3448050"/>
            <a:ext cx="7373620" cy="9772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3. 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速度的变化量等于末速度减初速度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</a:t>
            </a:r>
            <a:endParaRPr lang="zh-CN" altLang="zh-CN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    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即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Δv=v</a:t>
            </a:r>
            <a:r>
              <a:rPr lang="zh-CN" altLang="zh-CN" baseline="-2500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-v</a:t>
            </a:r>
            <a:r>
              <a:rPr lang="zh-CN" altLang="zh-CN" baseline="-2500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 =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－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3m/s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－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3m/s=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－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6m/s，</a:t>
            </a: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6386" name="Oval 3"/>
          <p:cNvSpPr/>
          <p:nvPr>
            <p:custDataLst>
              <p:tags r:id="rId4"/>
            </p:custDataLst>
          </p:nvPr>
        </p:nvSpPr>
        <p:spPr>
          <a:xfrm rot="5400000">
            <a:off x="7647940" y="2052638"/>
            <a:ext cx="339725" cy="325437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757575"/>
              </a:gs>
            </a:gsLst>
            <a:path path="shape">
              <a:fillToRect l="50000" t="50000" r="50000" b="50000"/>
            </a:path>
          </a:gra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>
              <a:lnSpc>
                <a:spcPct val="120000"/>
              </a:lnSpc>
            </a:pP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  <p:grpSp>
        <p:nvGrpSpPr>
          <p:cNvPr id="16387" name="Group 4"/>
          <p:cNvGrpSpPr/>
          <p:nvPr/>
        </p:nvGrpSpPr>
        <p:grpSpPr>
          <a:xfrm>
            <a:off x="6857048" y="3428048"/>
            <a:ext cx="1776412" cy="180975"/>
            <a:chOff x="0" y="0"/>
            <a:chExt cx="1338" cy="130"/>
          </a:xfrm>
        </p:grpSpPr>
        <p:sp>
          <p:nvSpPr>
            <p:cNvPr id="16388" name="Line 5"/>
            <p:cNvSpPr/>
            <p:nvPr>
              <p:custDataLst>
                <p:tags r:id="rId5"/>
              </p:custDataLst>
            </p:nvPr>
          </p:nvSpPr>
          <p:spPr>
            <a:xfrm flipH="1">
              <a:off x="0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89" name="Line 6"/>
            <p:cNvSpPr/>
            <p:nvPr>
              <p:custDataLst>
                <p:tags r:id="rId6"/>
              </p:custDataLst>
            </p:nvPr>
          </p:nvSpPr>
          <p:spPr>
            <a:xfrm flipH="1">
              <a:off x="120" y="8"/>
              <a:ext cx="121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0" name="Line 7"/>
            <p:cNvSpPr/>
            <p:nvPr>
              <p:custDataLst>
                <p:tags r:id="rId7"/>
              </p:custDataLst>
            </p:nvPr>
          </p:nvSpPr>
          <p:spPr>
            <a:xfrm flipH="1">
              <a:off x="241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1" name="Line 8"/>
            <p:cNvSpPr/>
            <p:nvPr>
              <p:custDataLst>
                <p:tags r:id="rId8"/>
              </p:custDataLst>
            </p:nvPr>
          </p:nvSpPr>
          <p:spPr>
            <a:xfrm flipH="1">
              <a:off x="361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2" name="Line 9"/>
            <p:cNvSpPr/>
            <p:nvPr>
              <p:custDataLst>
                <p:tags r:id="rId9"/>
              </p:custDataLst>
            </p:nvPr>
          </p:nvSpPr>
          <p:spPr>
            <a:xfrm flipH="1">
              <a:off x="481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3" name="Line 10"/>
            <p:cNvSpPr/>
            <p:nvPr>
              <p:custDataLst>
                <p:tags r:id="rId10"/>
              </p:custDataLst>
            </p:nvPr>
          </p:nvSpPr>
          <p:spPr>
            <a:xfrm flipH="1">
              <a:off x="601" y="8"/>
              <a:ext cx="121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4" name="Line 11"/>
            <p:cNvSpPr/>
            <p:nvPr>
              <p:custDataLst>
                <p:tags r:id="rId11"/>
              </p:custDataLst>
            </p:nvPr>
          </p:nvSpPr>
          <p:spPr>
            <a:xfrm flipH="1">
              <a:off x="722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5" name="Line 12"/>
            <p:cNvSpPr/>
            <p:nvPr>
              <p:custDataLst>
                <p:tags r:id="rId12"/>
              </p:custDataLst>
            </p:nvPr>
          </p:nvSpPr>
          <p:spPr>
            <a:xfrm flipH="1">
              <a:off x="842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6" name="Line 13"/>
            <p:cNvSpPr/>
            <p:nvPr>
              <p:custDataLst>
                <p:tags r:id="rId13"/>
              </p:custDataLst>
            </p:nvPr>
          </p:nvSpPr>
          <p:spPr>
            <a:xfrm flipH="1">
              <a:off x="962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7" name="Line 14"/>
            <p:cNvSpPr/>
            <p:nvPr>
              <p:custDataLst>
                <p:tags r:id="rId14"/>
              </p:custDataLst>
            </p:nvPr>
          </p:nvSpPr>
          <p:spPr>
            <a:xfrm flipH="1">
              <a:off x="1082" y="8"/>
              <a:ext cx="121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8" name="Line 15"/>
            <p:cNvSpPr/>
            <p:nvPr>
              <p:custDataLst>
                <p:tags r:id="rId15"/>
              </p:custDataLst>
            </p:nvPr>
          </p:nvSpPr>
          <p:spPr>
            <a:xfrm flipH="1">
              <a:off x="1203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9" name="Line 16"/>
            <p:cNvSpPr/>
            <p:nvPr>
              <p:custDataLst>
                <p:tags r:id="rId16"/>
              </p:custDataLst>
            </p:nvPr>
          </p:nvSpPr>
          <p:spPr>
            <a:xfrm>
              <a:off x="23" y="0"/>
              <a:ext cx="1315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</p:grpSp>
      <p:sp>
        <p:nvSpPr>
          <p:cNvPr id="16400" name="Line 17"/>
          <p:cNvSpPr/>
          <p:nvPr>
            <p:custDataLst>
              <p:tags r:id="rId17"/>
            </p:custDataLst>
          </p:nvPr>
        </p:nvSpPr>
        <p:spPr>
          <a:xfrm rot="5400000" flipV="1">
            <a:off x="7752715" y="2522855"/>
            <a:ext cx="602615" cy="127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stealth" w="med" len="lg"/>
          </a:ln>
        </p:spPr>
        <p:txBody>
          <a:bodyPr/>
          <a:lstStyle/>
          <a:p/>
        </p:txBody>
      </p:sp>
      <p:sp>
        <p:nvSpPr>
          <p:cNvPr id="16401" name="Line 18"/>
          <p:cNvSpPr/>
          <p:nvPr>
            <p:custDataLst>
              <p:tags r:id="rId18"/>
            </p:custDataLst>
          </p:nvPr>
        </p:nvSpPr>
        <p:spPr>
          <a:xfrm rot="5400000" flipH="1">
            <a:off x="7272020" y="2869565"/>
            <a:ext cx="545465" cy="63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stealth" w="med" len="lg"/>
          </a:ln>
        </p:spPr>
        <p:txBody>
          <a:bodyPr/>
          <a:lstStyle/>
          <a:p/>
        </p:txBody>
      </p:sp>
      <p:sp>
        <p:nvSpPr>
          <p:cNvPr id="16402" name="Text Box 19"/>
          <p:cNvSpPr txBox="1"/>
          <p:nvPr>
            <p:custDataLst>
              <p:tags r:id="rId19"/>
            </p:custDataLst>
          </p:nvPr>
        </p:nvSpPr>
        <p:spPr>
          <a:xfrm>
            <a:off x="7937183" y="2673985"/>
            <a:ext cx="891540" cy="5340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</a:rPr>
              <a:t>3m/s</a:t>
            </a:r>
            <a:endParaRPr lang="zh-CN" altLang="zh-CN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  <p:sp>
        <p:nvSpPr>
          <p:cNvPr id="16403" name="Text Box 20"/>
          <p:cNvSpPr txBox="1"/>
          <p:nvPr>
            <p:custDataLst>
              <p:tags r:id="rId20"/>
            </p:custDataLst>
          </p:nvPr>
        </p:nvSpPr>
        <p:spPr>
          <a:xfrm>
            <a:off x="6571615" y="2555240"/>
            <a:ext cx="891540" cy="5340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</a:rPr>
              <a:t>3m/s</a:t>
            </a:r>
            <a:endParaRPr lang="zh-CN" altLang="zh-CN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  <p:sp>
        <p:nvSpPr>
          <p:cNvPr id="18453" name="Line 21"/>
          <p:cNvSpPr/>
          <p:nvPr>
            <p:custDataLst>
              <p:tags r:id="rId21"/>
            </p:custDataLst>
          </p:nvPr>
        </p:nvSpPr>
        <p:spPr>
          <a:xfrm rot="5400000">
            <a:off x="5335270" y="2586038"/>
            <a:ext cx="1512888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</p:spPr>
        <p:txBody>
          <a:bodyPr/>
          <a:lstStyle/>
          <a:p/>
        </p:txBody>
      </p:sp>
      <p:sp>
        <p:nvSpPr>
          <p:cNvPr id="18454" name="Text Box 22"/>
          <p:cNvSpPr txBox="1"/>
          <p:nvPr>
            <p:custDataLst>
              <p:tags r:id="rId22"/>
            </p:custDataLst>
          </p:nvPr>
        </p:nvSpPr>
        <p:spPr>
          <a:xfrm>
            <a:off x="4724718" y="2115820"/>
            <a:ext cx="1811337" cy="5340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</a:rPr>
              <a:t>正方向</a:t>
            </a: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  <p:sp>
        <p:nvSpPr>
          <p:cNvPr id="18455" name="Text Box 23"/>
          <p:cNvSpPr txBox="1"/>
          <p:nvPr>
            <p:custDataLst>
              <p:tags r:id="rId23"/>
            </p:custDataLst>
          </p:nvPr>
        </p:nvSpPr>
        <p:spPr>
          <a:xfrm>
            <a:off x="324485" y="1297305"/>
            <a:ext cx="7969885" cy="534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1. 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确定正方向（一般规定初速度的方向为正方向）</a:t>
            </a: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8456" name="Text Box 24"/>
          <p:cNvSpPr txBox="1"/>
          <p:nvPr>
            <p:custDataLst>
              <p:tags r:id="rId24"/>
            </p:custDataLst>
          </p:nvPr>
        </p:nvSpPr>
        <p:spPr>
          <a:xfrm>
            <a:off x="324485" y="2029460"/>
            <a:ext cx="3371215" cy="534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2. 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将速度表示出来</a:t>
            </a: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8458" name="Text Box 26"/>
          <p:cNvSpPr txBox="1"/>
          <p:nvPr>
            <p:custDataLst>
              <p:tags r:id="rId25"/>
            </p:custDataLst>
          </p:nvPr>
        </p:nvSpPr>
        <p:spPr>
          <a:xfrm>
            <a:off x="344805" y="4730750"/>
            <a:ext cx="4990465" cy="534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4. 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结果的正负表示速度变化的方向</a:t>
            </a: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8459" name="Text Box 27"/>
          <p:cNvSpPr txBox="1"/>
          <p:nvPr>
            <p:custDataLst>
              <p:tags r:id="rId26"/>
            </p:custDataLst>
          </p:nvPr>
        </p:nvSpPr>
        <p:spPr>
          <a:xfrm>
            <a:off x="644525" y="2761615"/>
            <a:ext cx="1812925" cy="534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v</a:t>
            </a:r>
            <a:r>
              <a:rPr lang="zh-CN" altLang="zh-CN" baseline="-2500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 =3m/s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</a:t>
            </a: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8460" name="Text Box 28"/>
          <p:cNvSpPr txBox="1"/>
          <p:nvPr>
            <p:custDataLst>
              <p:tags r:id="rId27"/>
            </p:custDataLst>
          </p:nvPr>
        </p:nvSpPr>
        <p:spPr>
          <a:xfrm>
            <a:off x="2306955" y="2761615"/>
            <a:ext cx="2125345" cy="534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v</a:t>
            </a:r>
            <a:r>
              <a:rPr lang="zh-CN" altLang="zh-CN" baseline="-2500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=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－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3m/s</a:t>
            </a: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6412" name="Oval 29"/>
          <p:cNvSpPr/>
          <p:nvPr>
            <p:custDataLst>
              <p:tags r:id="rId28"/>
            </p:custDataLst>
          </p:nvPr>
        </p:nvSpPr>
        <p:spPr>
          <a:xfrm rot="5400000">
            <a:off x="7561580" y="3076258"/>
            <a:ext cx="339725" cy="325437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757575"/>
              </a:gs>
            </a:gsLst>
            <a:path path="shape">
              <a:fillToRect l="50000" t="50000" r="50000" b="50000"/>
            </a:path>
          </a:gra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>
              <a:lnSpc>
                <a:spcPct val="120000"/>
              </a:lnSpc>
            </a:pP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8454" grpId="0"/>
      <p:bldP spid="18455" grpId="0"/>
      <p:bldP spid="18456" grpId="0"/>
      <p:bldP spid="18457" grpId="0" bldLvl="0" animBg="1"/>
      <p:bldP spid="18458" grpId="0"/>
      <p:bldP spid="18459" grpId="0"/>
      <p:bldP spid="184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>
            <p:custDataLst>
              <p:tags r:id="rId1"/>
            </p:custDataLst>
          </p:nvPr>
        </p:nvSpPr>
        <p:spPr>
          <a:xfrm>
            <a:off x="90805" y="107315"/>
            <a:ext cx="249047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一、速度变化量：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51130" y="709295"/>
            <a:ext cx="6941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1.</a:t>
            </a: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定义：某一过程的末速度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v</a:t>
            </a: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与初速度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v</a:t>
            </a:r>
            <a:r>
              <a:rPr lang="en-US" altLang="zh-CN" baseline="-25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</a:t>
            </a: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的矢量差</a:t>
            </a:r>
            <a:endParaRPr kumimoji="0" lang="zh-CN" altLang="en-US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34759" y="1295329"/>
            <a:ext cx="1851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2.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定义</a:t>
            </a:r>
            <a:r>
              <a:rPr kumimoji="0" lang="zh-CN" altLang="en-US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式</a:t>
            </a:r>
            <a:r>
              <a:rPr kumimoji="0" lang="zh-CN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cs typeface="华文细黑" panose="02010600040101010101" pitchFamily="2" charset="-122"/>
              </a:rPr>
              <a:t>：</a:t>
            </a:r>
            <a:endParaRPr kumimoji="0" lang="zh-CN" altLang="en-US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693042" y="1255457"/>
                <a:ext cx="2585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∆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𝒗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=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𝒗</m:t>
                      </m:r>
                      <m:r>
                        <a:rPr kumimoji="0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Cambria Math" panose="02040503050406030204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693042" y="1255457"/>
                <a:ext cx="2585012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5" t="-12" r="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34950" y="1891665"/>
                <a:ext cx="792099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>
                  <a:defRPr/>
                </a:pPr>
                <a:r>
                  <a:rPr lang="en-US" altLang="zh-CN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3.</a:t>
                </a:r>
                <a:r>
                  <a:rPr lang="zh-CN" altLang="en-US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物理意义：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kumimoji="0" lang="zh-CN" altLang="en-US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，表示速度变化的多少和方向的物理量。</a:t>
                </a:r>
                <a:endParaRPr kumimoji="0" lang="zh-CN" altLang="en-US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234950" y="1891665"/>
                <a:ext cx="7920990" cy="4603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4020185" y="1258570"/>
            <a:ext cx="1362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（矢量）</a:t>
            </a:r>
            <a:endParaRPr kumimoji="0" lang="zh-CN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34950" y="2483485"/>
                <a:ext cx="3997960" cy="504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>
                  <a:defRPr/>
                </a:pPr>
                <a:r>
                  <a:rPr lang="zh-CN" altLang="en-US" sz="2400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4.直线运动 </a:t>
                </a:r>
                <a14:m>
                  <m:oMath xmlns:m="http://schemas.openxmlformats.org/officeDocument/2006/math">
                    <m:r>
                      <a:rPr lang="zh-CN" altLang="en-US" sz="2400" b="1" noProof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cs typeface="华文细黑" panose="02010600040101010101" pitchFamily="2" charset="-122"/>
                      </a:rPr>
                      <m:t>∆</m:t>
                    </m:r>
                    <m:r>
                      <a:rPr lang="zh-CN" altLang="en-US" sz="2400" b="1" noProof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cs typeface="华文细黑" panose="02010600040101010101" pitchFamily="2" charset="-122"/>
                      </a:rPr>
                      <m:t>𝒗</m:t>
                    </m:r>
                  </m:oMath>
                </a14:m>
                <a:r>
                  <a:rPr kumimoji="0" lang="zh-CN" altLang="en-US" sz="2400" i="0" u="none" strike="noStrike" kern="1200" cap="none" spc="0" normalizeH="0" baseline="0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的计算方法：</a:t>
                </a:r>
                <a:endParaRPr kumimoji="0" lang="zh-CN" altLang="en-US" sz="2400" i="0" u="none" strike="noStrike" kern="1200" cap="none" spc="0" normalizeH="0" baseline="0" noProof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34950" y="2483485"/>
                <a:ext cx="3997960" cy="50419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4020185" y="3881120"/>
            <a:ext cx="4947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lnSpc>
                <a:spcPct val="150000"/>
              </a:lnSpc>
              <a:defRPr/>
            </a:pP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③代入公式计算</a:t>
            </a:r>
            <a:endParaRPr kumimoji="0" lang="en-US" altLang="zh-CN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020185" y="2352040"/>
                <a:ext cx="4572000" cy="11988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 noProof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细黑" panose="02010600040101010101" pitchFamily="2" charset="-122"/>
                    <a:cs typeface="华文细黑" panose="02010600040101010101" pitchFamily="2" charset="-122"/>
                    <a:sym typeface="+mn-ea"/>
                  </a:rPr>
                  <a:t>①规定正方向</a:t>
                </a:r>
                <a:r>
                  <a:rPr lang="zh-CN" altLang="en-US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  <a:sym typeface="+mn-ea"/>
                  </a:rPr>
                  <a:t>（任意，一般以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  <a:sym typeface="+mn-ea"/>
                  </a:rPr>
                  <a:t>方向为正）</a:t>
                </a:r>
                <a:endParaRPr lang="zh-CN" altLang="en-US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185" y="2352040"/>
                <a:ext cx="4572000" cy="119888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020185" y="3347085"/>
                <a:ext cx="4572000" cy="645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  <a:sym typeface="+mn-ea"/>
                  </a:rPr>
                  <a:t>②给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 noProof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细黑" panose="02010600040101010101" pitchFamily="2" charset="-122"/>
                    <a:cs typeface="华文细黑" panose="02010600040101010101" pitchFamily="2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noProof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细黑" panose="02010600040101010101" pitchFamily="2" charset="-122"/>
                    <a:cs typeface="华文细黑" panose="02010600040101010101" pitchFamily="2" charset="-122"/>
                    <a:sym typeface="+mn-ea"/>
                  </a:rPr>
                  <a:t>赋值</a:t>
                </a:r>
                <a:endParaRPr lang="zh-CN" altLang="en-US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华文细黑" panose="02010600040101010101" pitchFamily="2" charset="-122"/>
                  <a:cs typeface="华文细黑" panose="0201060004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185" y="3347085"/>
                <a:ext cx="4572000" cy="64516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51130" y="4661535"/>
                <a:ext cx="399796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>
                  <a:defRPr/>
                </a:pPr>
                <a:r>
                  <a:rPr lang="en-US" altLang="zh-CN" sz="2400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5</a:t>
                </a:r>
                <a:r>
                  <a:rPr lang="zh-CN" altLang="en-US" sz="2400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.作图法寻找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kumimoji="0" lang="zh-CN" altLang="en-US" sz="2400" i="0" u="none" strike="noStrike" kern="1200" cap="none" spc="0" normalizeH="0" baseline="0" noProof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细黑" panose="02010600040101010101" pitchFamily="2" charset="-122"/>
                    <a:cs typeface="华文细黑" panose="02010600040101010101" pitchFamily="2" charset="-122"/>
                  </a:rPr>
                  <a:t>：</a:t>
                </a:r>
                <a:endParaRPr kumimoji="0" lang="zh-CN" altLang="en-US" sz="2400" i="0" u="none" strike="noStrike" kern="1200" cap="none" spc="0" normalizeH="0" baseline="0" noProof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anose="02010600040101010101" pitchFamily="2" charset="-122"/>
                  <a:cs typeface="华文细黑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151130" y="4661535"/>
                <a:ext cx="3997960" cy="46037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04" name="组合 3103"/>
          <p:cNvGrpSpPr/>
          <p:nvPr/>
        </p:nvGrpSpPr>
        <p:grpSpPr>
          <a:xfrm>
            <a:off x="2756853" y="5437188"/>
            <a:ext cx="1236662" cy="608012"/>
            <a:chOff x="2970" y="721"/>
            <a:chExt cx="779" cy="383"/>
          </a:xfrm>
        </p:grpSpPr>
        <p:sp>
          <p:nvSpPr>
            <p:cNvPr id="3105" name="文本框 3104"/>
            <p:cNvSpPr txBox="1"/>
            <p:nvPr>
              <p:custDataLst>
                <p:tags r:id="rId20"/>
              </p:custDataLst>
            </p:nvPr>
          </p:nvSpPr>
          <p:spPr>
            <a:xfrm>
              <a:off x="2970" y="739"/>
              <a:ext cx="589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zh-CN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endPara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06" name="文本框 3105"/>
            <p:cNvSpPr txBox="1"/>
            <p:nvPr>
              <p:custDataLst>
                <p:tags r:id="rId21"/>
              </p:custDataLst>
            </p:nvPr>
          </p:nvSpPr>
          <p:spPr>
            <a:xfrm>
              <a:off x="3160" y="721"/>
              <a:ext cx="589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107" name="椭圆 3106"/>
          <p:cNvSpPr/>
          <p:nvPr>
            <p:custDataLst>
              <p:tags r:id="rId22"/>
            </p:custDataLst>
          </p:nvPr>
        </p:nvSpPr>
        <p:spPr>
          <a:xfrm>
            <a:off x="1029653" y="5949950"/>
            <a:ext cx="142875" cy="142875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08" name="直接连接符 3107"/>
          <p:cNvSpPr/>
          <p:nvPr>
            <p:custDataLst>
              <p:tags r:id="rId23"/>
            </p:custDataLst>
          </p:nvPr>
        </p:nvSpPr>
        <p:spPr>
          <a:xfrm>
            <a:off x="1172528" y="6048375"/>
            <a:ext cx="26638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3109" name="直接连接符 3108"/>
          <p:cNvSpPr/>
          <p:nvPr>
            <p:custDataLst>
              <p:tags r:id="rId24"/>
            </p:custDataLst>
          </p:nvPr>
        </p:nvSpPr>
        <p:spPr>
          <a:xfrm flipV="1">
            <a:off x="2720340" y="5961063"/>
            <a:ext cx="1104900" cy="95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3110" name="文本框 3109"/>
          <p:cNvSpPr txBox="1"/>
          <p:nvPr>
            <p:custDataLst>
              <p:tags r:id="rId25"/>
            </p:custDataLst>
          </p:nvPr>
        </p:nvSpPr>
        <p:spPr>
          <a:xfrm>
            <a:off x="1486853" y="5372100"/>
            <a:ext cx="9350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3200" baseline="-250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320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11" name="文本框 3110"/>
          <p:cNvSpPr txBox="1"/>
          <p:nvPr>
            <p:custDataLst>
              <p:tags r:id="rId26"/>
            </p:custDataLst>
          </p:nvPr>
        </p:nvSpPr>
        <p:spPr>
          <a:xfrm>
            <a:off x="2829878" y="5902325"/>
            <a:ext cx="9350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3200" baseline="-2500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en-US" altLang="zh-CN" sz="320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12" name="直接连接符 3111"/>
          <p:cNvSpPr/>
          <p:nvPr>
            <p:custDataLst>
              <p:tags r:id="rId27"/>
            </p:custDataLst>
          </p:nvPr>
        </p:nvSpPr>
        <p:spPr>
          <a:xfrm>
            <a:off x="1164590" y="5973763"/>
            <a:ext cx="15843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stealth" w="lg" len="lg"/>
          </a:ln>
        </p:spPr>
      </p:sp>
      <p:grpSp>
        <p:nvGrpSpPr>
          <p:cNvPr id="3113" name="组合 3112"/>
          <p:cNvGrpSpPr/>
          <p:nvPr/>
        </p:nvGrpSpPr>
        <p:grpSpPr>
          <a:xfrm>
            <a:off x="6920865" y="5942013"/>
            <a:ext cx="1236663" cy="608012"/>
            <a:chOff x="2970" y="721"/>
            <a:chExt cx="779" cy="383"/>
          </a:xfrm>
        </p:grpSpPr>
        <p:sp>
          <p:nvSpPr>
            <p:cNvPr id="3114" name="文本框 3113"/>
            <p:cNvSpPr txBox="1"/>
            <p:nvPr>
              <p:custDataLst>
                <p:tags r:id="rId28"/>
              </p:custDataLst>
            </p:nvPr>
          </p:nvSpPr>
          <p:spPr>
            <a:xfrm>
              <a:off x="2970" y="739"/>
              <a:ext cx="589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zh-CN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endPara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15" name="文本框 3114"/>
            <p:cNvSpPr txBox="1"/>
            <p:nvPr>
              <p:custDataLst>
                <p:tags r:id="rId29"/>
              </p:custDataLst>
            </p:nvPr>
          </p:nvSpPr>
          <p:spPr>
            <a:xfrm>
              <a:off x="3160" y="721"/>
              <a:ext cx="589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116" name="椭圆 3115"/>
          <p:cNvSpPr/>
          <p:nvPr>
            <p:custDataLst>
              <p:tags r:id="rId30"/>
            </p:custDataLst>
          </p:nvPr>
        </p:nvSpPr>
        <p:spPr>
          <a:xfrm>
            <a:off x="5061903" y="5948363"/>
            <a:ext cx="144462" cy="1444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17" name="直接连接符 3116"/>
          <p:cNvSpPr/>
          <p:nvPr>
            <p:custDataLst>
              <p:tags r:id="rId31"/>
            </p:custDataLst>
          </p:nvPr>
        </p:nvSpPr>
        <p:spPr>
          <a:xfrm>
            <a:off x="5204778" y="5984875"/>
            <a:ext cx="26638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3118" name="直接连接符 3117"/>
          <p:cNvSpPr/>
          <p:nvPr>
            <p:custDataLst>
              <p:tags r:id="rId32"/>
            </p:custDataLst>
          </p:nvPr>
        </p:nvSpPr>
        <p:spPr>
          <a:xfrm flipH="1" flipV="1">
            <a:off x="6773228" y="6088063"/>
            <a:ext cx="10795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3119" name="文本框 3118"/>
          <p:cNvSpPr txBox="1"/>
          <p:nvPr>
            <p:custDataLst>
              <p:tags r:id="rId33"/>
            </p:custDataLst>
          </p:nvPr>
        </p:nvSpPr>
        <p:spPr>
          <a:xfrm>
            <a:off x="6430328" y="5372100"/>
            <a:ext cx="9350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3200" baseline="-250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320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20" name="文本框 3119"/>
          <p:cNvSpPr txBox="1"/>
          <p:nvPr>
            <p:custDataLst>
              <p:tags r:id="rId34"/>
            </p:custDataLst>
          </p:nvPr>
        </p:nvSpPr>
        <p:spPr>
          <a:xfrm>
            <a:off x="5711190" y="5902325"/>
            <a:ext cx="935038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3200" baseline="-2500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en-US" altLang="zh-CN" sz="320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21" name="直接连接符 3120"/>
          <p:cNvSpPr/>
          <p:nvPr>
            <p:custDataLst>
              <p:tags r:id="rId35"/>
            </p:custDataLst>
          </p:nvPr>
        </p:nvSpPr>
        <p:spPr>
          <a:xfrm>
            <a:off x="5196840" y="6080125"/>
            <a:ext cx="15843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7" name="文本框 6"/>
          <p:cNvSpPr txBox="1"/>
          <p:nvPr>
            <p:custDataLst>
              <p:tags r:id="rId36"/>
            </p:custDataLst>
          </p:nvPr>
        </p:nvSpPr>
        <p:spPr>
          <a:xfrm>
            <a:off x="2720340" y="-61595"/>
            <a:ext cx="523367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lvl="0"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速度方向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与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速度变化量方向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没有关系</a:t>
            </a:r>
            <a:endParaRPr kumimoji="0" lang="zh-CN" altLang="en-US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0340" y="4681855"/>
            <a:ext cx="57353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sym typeface="+mn-ea"/>
              </a:rPr>
              <a:t>由</a:t>
            </a: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sym typeface="+mn-ea"/>
              </a:rPr>
              <a:t>初速度</a:t>
            </a:r>
            <a:r>
              <a:rPr lang="zh-CN" altLang="en-US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sym typeface="+mn-ea"/>
              </a:rPr>
              <a:t>终点指向末速度终点的有向线段</a:t>
            </a:r>
            <a:endParaRPr lang="zh-CN" altLang="en-US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3" grpId="1"/>
      <p:bldP spid="13" grpId="1"/>
      <p:bldP spid="6" grpId="1"/>
      <p:bldP spid="14" grpId="1"/>
      <p:bldP spid="10" grpId="1"/>
      <p:bldP spid="12" grpId="1"/>
      <p:bldP spid="2" grpId="1"/>
      <p:bldP spid="4" grpId="1"/>
      <p:bldP spid="3110" grpId="0"/>
      <p:bldP spid="3111" grpId="0"/>
      <p:bldP spid="3119" grpId="0"/>
      <p:bldP spid="3120" grpId="0"/>
      <p:bldP spid="5" grpId="1"/>
      <p:bldP spid="7" grpId="0" bldLvl="0" animBg="1"/>
      <p:bldP spid="7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文本框 106"/>
          <p:cNvSpPr txBox="1"/>
          <p:nvPr/>
        </p:nvSpPr>
        <p:spPr>
          <a:xfrm>
            <a:off x="128905" y="60325"/>
            <a:ext cx="8949055" cy="36360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下列说法正确的是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(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　　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)A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．速度是矢量，速度的变化量是标量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B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．甲物体的速度变化量为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，乙物体的速度变化量为－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5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，甲物体的速度变化量大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C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．一小球以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的速度与墙相撞，弹回时速度大小也为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，小球的速度变化量的大小为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20 m/sD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．一汽车以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的速度开始刹车，一段时间后速度变为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，以汽车的运动方向为正方向，则汽车的速度变化量为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8 m/s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552440" y="215900"/>
            <a:ext cx="836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C</a:t>
            </a:r>
            <a:endParaRPr kumimoji="0" lang="en-US" altLang="zh-CN" sz="3200" u="none" strike="noStrike" kern="1200" cap="none" spc="0" normalizeH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4940" y="138430"/>
            <a:ext cx="5358765" cy="545465"/>
          </a:xfrm>
          <a:prstGeom prst="rect">
            <a:avLst/>
          </a:prstGeo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 kumimoji="0" lang="zh-CN" sz="28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altLang="en-US" smtClean="0"/>
              <a:t>下面两个变速运动，有何异同？</a:t>
            </a:r>
            <a:endParaRPr altLang="en-US" smtClean="0"/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rcRect l="11144"/>
          <a:stretch>
            <a:fillRect/>
          </a:stretch>
        </p:blipFill>
        <p:spPr>
          <a:xfrm>
            <a:off x="154940" y="874395"/>
            <a:ext cx="4185285" cy="2138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91685" y="929640"/>
            <a:ext cx="4208145" cy="2083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54674" y="3258746"/>
            <a:ext cx="8733051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一辆跑车在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 s 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内，速度从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 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达到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100 km/h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，一列高铁在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120 s 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内速度也从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达到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100 km/h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。</a:t>
            </a:r>
            <a:endParaRPr lang="en-US" altLang="zh-C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5236210" y="415290"/>
            <a:ext cx="3799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</a:rPr>
              <a:t>百公里加速时间</a:t>
            </a:r>
            <a:endParaRPr lang="zh-CN" altLang="en-US" sz="4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rcRect b="5401"/>
          <a:stretch>
            <a:fillRect/>
          </a:stretch>
        </p:blipFill>
        <p:spPr>
          <a:xfrm>
            <a:off x="986155" y="389890"/>
            <a:ext cx="7097395" cy="4917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562100" y="5520055"/>
            <a:ext cx="601916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从运动学看，爆发力好是什么意思呢？</a:t>
            </a:r>
            <a:endParaRPr lang="zh-C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汽车VS飞机起跑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0345" y="782955"/>
            <a:ext cx="8774430" cy="4940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矩形 4099"/>
          <p:cNvSpPr/>
          <p:nvPr/>
        </p:nvSpPr>
        <p:spPr>
          <a:xfrm>
            <a:off x="107950" y="115888"/>
            <a:ext cx="3848100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二、速度改变快慢的比较：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4136" name="表格 4135"/>
          <p:cNvGraphicFramePr/>
          <p:nvPr/>
        </p:nvGraphicFramePr>
        <p:xfrm>
          <a:off x="250825" y="836613"/>
          <a:ext cx="8424863" cy="2087563"/>
        </p:xfrm>
        <a:graphic>
          <a:graphicData uri="http://schemas.openxmlformats.org/drawingml/2006/table">
            <a:tbl>
              <a:tblPr/>
              <a:tblGrid>
                <a:gridCol w="2808288"/>
                <a:gridCol w="1657350"/>
                <a:gridCol w="2232025"/>
                <a:gridCol w="1727200"/>
              </a:tblGrid>
              <a:tr h="6159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运动物体</a:t>
                      </a:r>
                      <a:endParaRPr lang="zh-CN" altLang="en-US" sz="2400" b="1" dirty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初速度</a:t>
                      </a: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(v</a:t>
                      </a:r>
                      <a:r>
                        <a:rPr lang="en-US" altLang="zh-CN" sz="2400" b="1" baseline="-250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0</a:t>
                      </a: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)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经过时间</a:t>
                      </a: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(t)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末速度</a:t>
                      </a: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(</a:t>
                      </a:r>
                      <a:r>
                        <a:rPr lang="en-US" altLang="zh-CN" sz="2400" b="1" err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v</a:t>
                      </a:r>
                      <a:r>
                        <a:rPr lang="en-US" altLang="zh-CN" sz="2400" b="1" baseline="-25000" err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t</a:t>
                      </a: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)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投出的铅球的运动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0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0.2s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17m/s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飞机着陆时的运动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60m/s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10s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0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子弹在枪膛中运动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0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1.6×10</a:t>
                      </a:r>
                      <a:r>
                        <a:rPr lang="en-US" altLang="zh-CN" sz="2400" b="1" baseline="30000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-3</a:t>
                      </a: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s</a:t>
                      </a:r>
                      <a:endParaRPr lang="zh-CN" altLang="en-US" sz="2400" b="1" baseline="3000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800m/s</a:t>
                      </a:r>
                      <a:endParaRPr lang="zh-CN" altLang="en-US" sz="2400" b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37" name="文本框 4136"/>
          <p:cNvSpPr txBox="1"/>
          <p:nvPr/>
        </p:nvSpPr>
        <p:spPr>
          <a:xfrm>
            <a:off x="231775" y="3116263"/>
            <a:ext cx="6889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你能比较出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铅球、飞机及子弹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速度改变的快慢吗？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38" name="文本框 4137"/>
          <p:cNvSpPr txBox="1"/>
          <p:nvPr/>
        </p:nvSpPr>
        <p:spPr>
          <a:xfrm>
            <a:off x="250825" y="3692525"/>
            <a:ext cx="170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比较方法：</a:t>
            </a:r>
            <a:endParaRPr lang="zh-CN" altLang="en-US" dirty="0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139" name="文本框 4138"/>
          <p:cNvSpPr txBox="1"/>
          <p:nvPr/>
        </p:nvSpPr>
        <p:spPr>
          <a:xfrm>
            <a:off x="1835150" y="3673475"/>
            <a:ext cx="57054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可以用单位时间（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1s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）内速度的变化量。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140" name="文本框 4139"/>
          <p:cNvSpPr txBox="1"/>
          <p:nvPr/>
        </p:nvSpPr>
        <p:spPr>
          <a:xfrm>
            <a:off x="179388" y="4340225"/>
            <a:ext cx="4404995" cy="4603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三、加速度（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acceleration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）：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141" name="直接连接符 4140"/>
          <p:cNvSpPr/>
          <p:nvPr/>
        </p:nvSpPr>
        <p:spPr>
          <a:xfrm>
            <a:off x="4643438" y="4581525"/>
            <a:ext cx="433387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142" name="矩形 4141"/>
          <p:cNvSpPr/>
          <p:nvPr/>
        </p:nvSpPr>
        <p:spPr>
          <a:xfrm>
            <a:off x="5051425" y="4292600"/>
            <a:ext cx="3841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反映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速度改变快慢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的物理量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143" name="矩形 4142"/>
          <p:cNvSpPr/>
          <p:nvPr/>
        </p:nvSpPr>
        <p:spPr>
          <a:xfrm>
            <a:off x="323850" y="4940300"/>
            <a:ext cx="1573213" cy="457200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、定义：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144" name="矩形 4143"/>
          <p:cNvSpPr/>
          <p:nvPr/>
        </p:nvSpPr>
        <p:spPr>
          <a:xfrm>
            <a:off x="539750" y="5445125"/>
            <a:ext cx="7848600" cy="1041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</a:pP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       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运动物体的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速度变化量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△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v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跟发生这一变化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所用时间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△ 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t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的比值。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7" grpId="0"/>
      <p:bldP spid="4138" grpId="0"/>
      <p:bldP spid="4139" grpId="0"/>
      <p:bldP spid="4140" grpId="0" bldLvl="0" animBg="1"/>
      <p:bldP spid="4142" grpId="0"/>
      <p:bldP spid="4143" grpId="0" bldLvl="0" animBg="1"/>
      <p:bldP spid="41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6" name="文本框 3075"/>
          <p:cNvSpPr txBox="1"/>
          <p:nvPr/>
        </p:nvSpPr>
        <p:spPr>
          <a:xfrm>
            <a:off x="107950" y="404813"/>
            <a:ext cx="1878013" cy="457200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、定义式：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79" name="文本框 3078"/>
          <p:cNvSpPr txBox="1"/>
          <p:nvPr/>
        </p:nvSpPr>
        <p:spPr>
          <a:xfrm>
            <a:off x="4716463" y="476250"/>
            <a:ext cx="170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（矢量式）</a:t>
            </a:r>
            <a:endParaRPr lang="zh-CN" altLang="en-US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80" name="文本框 3079"/>
          <p:cNvSpPr txBox="1"/>
          <p:nvPr/>
        </p:nvSpPr>
        <p:spPr>
          <a:xfrm>
            <a:off x="250825" y="1555750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其中：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81" name="左大括号 3080"/>
          <p:cNvSpPr/>
          <p:nvPr/>
        </p:nvSpPr>
        <p:spPr>
          <a:xfrm>
            <a:off x="1187450" y="1485900"/>
            <a:ext cx="144463" cy="647700"/>
          </a:xfrm>
          <a:prstGeom prst="leftBrace">
            <a:avLst>
              <a:gd name="adj1" fmla="val 37362"/>
              <a:gd name="adj2" fmla="val 50000"/>
            </a:avLst>
          </a:prstGeom>
          <a:noFill/>
          <a:ln w="28575" cap="flat" cmpd="sng">
            <a:solidFill>
              <a:srgbClr val="0000CC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82" name="文本框 3081"/>
          <p:cNvSpPr txBox="1"/>
          <p:nvPr/>
        </p:nvSpPr>
        <p:spPr>
          <a:xfrm>
            <a:off x="1368425" y="1268413"/>
            <a:ext cx="23399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－－初速度；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83" name="文本框 3082"/>
          <p:cNvSpPr txBox="1"/>
          <p:nvPr/>
        </p:nvSpPr>
        <p:spPr>
          <a:xfrm>
            <a:off x="3851275" y="1268413"/>
            <a:ext cx="19224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－－末速度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084" name="对象 3083"/>
          <p:cNvGraphicFramePr/>
          <p:nvPr/>
        </p:nvGraphicFramePr>
        <p:xfrm>
          <a:off x="1403350" y="1787525"/>
          <a:ext cx="2076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73100" imgH="228600" progId="Equation.DSMT4">
                  <p:embed/>
                </p:oleObj>
              </mc:Choice>
              <mc:Fallback>
                <p:oleObj name="" r:id="rId1" imgW="673100" imgH="2286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3350" y="1787525"/>
                        <a:ext cx="2076450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文本框 3084"/>
          <p:cNvSpPr txBox="1"/>
          <p:nvPr/>
        </p:nvSpPr>
        <p:spPr>
          <a:xfrm>
            <a:off x="3636963" y="1858963"/>
            <a:ext cx="323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－－速度的变化（量）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86" name="文本框 3085"/>
          <p:cNvSpPr txBox="1"/>
          <p:nvPr/>
        </p:nvSpPr>
        <p:spPr>
          <a:xfrm>
            <a:off x="6732588" y="1858963"/>
            <a:ext cx="15732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△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为矢量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87" name="文本框 3086"/>
          <p:cNvSpPr txBox="1"/>
          <p:nvPr/>
        </p:nvSpPr>
        <p:spPr>
          <a:xfrm>
            <a:off x="250825" y="4094163"/>
            <a:ext cx="25257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加速度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矢量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）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88" name="左大括号 3087"/>
          <p:cNvSpPr/>
          <p:nvPr/>
        </p:nvSpPr>
        <p:spPr>
          <a:xfrm>
            <a:off x="2625725" y="4048125"/>
            <a:ext cx="217488" cy="654050"/>
          </a:xfrm>
          <a:prstGeom prst="leftBrace">
            <a:avLst>
              <a:gd name="adj1" fmla="val 25060"/>
              <a:gd name="adj2" fmla="val 50000"/>
            </a:avLst>
          </a:prstGeom>
          <a:noFill/>
          <a:ln w="38100" cap="flat" cmpd="sng">
            <a:solidFill>
              <a:srgbClr val="0000CC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89" name="文本框 3088"/>
          <p:cNvSpPr txBox="1"/>
          <p:nvPr/>
        </p:nvSpPr>
        <p:spPr>
          <a:xfrm>
            <a:off x="2843213" y="3806825"/>
            <a:ext cx="2622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方向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与速度变化量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090" name="对象 3089"/>
          <p:cNvGraphicFramePr/>
          <p:nvPr/>
        </p:nvGraphicFramePr>
        <p:xfrm>
          <a:off x="5507038" y="3787775"/>
          <a:ext cx="53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215265" imgH="177800" progId="Equation.3">
                  <p:embed/>
                </p:oleObj>
              </mc:Choice>
              <mc:Fallback>
                <p:oleObj name="" r:id="rId3" imgW="215265" imgH="177800" progId="Equation.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7038" y="3787775"/>
                        <a:ext cx="53975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1" name="文本框 3090"/>
          <p:cNvSpPr txBox="1"/>
          <p:nvPr/>
        </p:nvSpPr>
        <p:spPr>
          <a:xfrm>
            <a:off x="6026150" y="3806825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方向相同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92" name="文本框 3091"/>
          <p:cNvSpPr txBox="1"/>
          <p:nvPr/>
        </p:nvSpPr>
        <p:spPr>
          <a:xfrm>
            <a:off x="2843213" y="4406900"/>
            <a:ext cx="567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大小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等于单位时间内速度的变化量的大小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95" name="文本框 3094"/>
          <p:cNvSpPr txBox="1"/>
          <p:nvPr/>
        </p:nvSpPr>
        <p:spPr>
          <a:xfrm>
            <a:off x="179388" y="5419725"/>
            <a:ext cx="1573212" cy="457200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、单位：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96" name="文本框 3095"/>
          <p:cNvSpPr txBox="1"/>
          <p:nvPr/>
        </p:nvSpPr>
        <p:spPr>
          <a:xfrm>
            <a:off x="2055813" y="5060950"/>
            <a:ext cx="170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国际单位：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97" name="文本框 3096"/>
          <p:cNvSpPr txBox="1"/>
          <p:nvPr/>
        </p:nvSpPr>
        <p:spPr>
          <a:xfrm>
            <a:off x="3711575" y="5060950"/>
            <a:ext cx="196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m/s</a:t>
            </a:r>
            <a:r>
              <a:rPr lang="en-US" altLang="zh-CN" baseline="30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或 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m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·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s</a:t>
            </a:r>
            <a:r>
              <a:rPr lang="en-US" altLang="zh-CN" baseline="30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-2</a:t>
            </a:r>
            <a:endParaRPr lang="en-US" altLang="zh-CN" baseline="3000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98" name="文本框 3097"/>
          <p:cNvSpPr txBox="1"/>
          <p:nvPr/>
        </p:nvSpPr>
        <p:spPr>
          <a:xfrm>
            <a:off x="5821363" y="5060950"/>
            <a:ext cx="292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读作：米每二次方秒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99" name="左大括号 3098"/>
          <p:cNvSpPr/>
          <p:nvPr/>
        </p:nvSpPr>
        <p:spPr>
          <a:xfrm>
            <a:off x="1835150" y="5346700"/>
            <a:ext cx="215900" cy="603250"/>
          </a:xfrm>
          <a:prstGeom prst="leftBrace">
            <a:avLst>
              <a:gd name="adj1" fmla="val 23284"/>
              <a:gd name="adj2" fmla="val 50000"/>
            </a:avLst>
          </a:prstGeom>
          <a:noFill/>
          <a:ln w="38100" cap="flat" cmpd="sng">
            <a:solidFill>
              <a:srgbClr val="0000CC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00" name="文本框 3099"/>
          <p:cNvSpPr txBox="1"/>
          <p:nvPr/>
        </p:nvSpPr>
        <p:spPr>
          <a:xfrm>
            <a:off x="2055813" y="5708650"/>
            <a:ext cx="25558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常用单位：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cm/s</a:t>
            </a:r>
            <a:r>
              <a:rPr lang="en-US" altLang="zh-CN" baseline="30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101" name="对象 3100"/>
          <p:cNvGraphicFramePr/>
          <p:nvPr/>
        </p:nvGraphicFramePr>
        <p:xfrm>
          <a:off x="1979613" y="103188"/>
          <a:ext cx="12969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481965" imgH="405765" progId="Equation.DSMT4">
                  <p:embed/>
                </p:oleObj>
              </mc:Choice>
              <mc:Fallback>
                <p:oleObj name="" r:id="rId5" imgW="481965" imgH="405765" progId="Equation.DSMT4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613" y="103188"/>
                        <a:ext cx="1296987" cy="1093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" name="对象 3101"/>
          <p:cNvGraphicFramePr/>
          <p:nvPr/>
        </p:nvGraphicFramePr>
        <p:xfrm>
          <a:off x="3275013" y="100013"/>
          <a:ext cx="144145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7" imgW="532765" imgH="405765" progId="Equation.DSMT4">
                  <p:embed/>
                </p:oleObj>
              </mc:Choice>
              <mc:Fallback>
                <p:oleObj name="" r:id="rId7" imgW="532765" imgH="405765" progId="Equation.DSMT4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5013" y="100013"/>
                        <a:ext cx="1441450" cy="1096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" name="文本框 3102"/>
          <p:cNvSpPr txBox="1"/>
          <p:nvPr/>
        </p:nvSpPr>
        <p:spPr>
          <a:xfrm>
            <a:off x="6599238" y="476250"/>
            <a:ext cx="1717675" cy="466725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比值定义法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3104" name="组合 3103"/>
          <p:cNvGrpSpPr/>
          <p:nvPr/>
        </p:nvGrpSpPr>
        <p:grpSpPr>
          <a:xfrm>
            <a:off x="2627313" y="2557463"/>
            <a:ext cx="1236662" cy="608012"/>
            <a:chOff x="2970" y="721"/>
            <a:chExt cx="779" cy="383"/>
          </a:xfrm>
        </p:grpSpPr>
        <p:sp>
          <p:nvSpPr>
            <p:cNvPr id="3105" name="文本框 3104"/>
            <p:cNvSpPr txBox="1"/>
            <p:nvPr/>
          </p:nvSpPr>
          <p:spPr>
            <a:xfrm>
              <a:off x="2970" y="739"/>
              <a:ext cx="589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zh-CN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endPara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06" name="文本框 3105"/>
            <p:cNvSpPr txBox="1"/>
            <p:nvPr/>
          </p:nvSpPr>
          <p:spPr>
            <a:xfrm>
              <a:off x="3160" y="721"/>
              <a:ext cx="589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107" name="椭圆 3106"/>
          <p:cNvSpPr/>
          <p:nvPr/>
        </p:nvSpPr>
        <p:spPr>
          <a:xfrm>
            <a:off x="900113" y="3070225"/>
            <a:ext cx="142875" cy="142875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08" name="直接连接符 3107"/>
          <p:cNvSpPr/>
          <p:nvPr/>
        </p:nvSpPr>
        <p:spPr>
          <a:xfrm>
            <a:off x="1042988" y="3168650"/>
            <a:ext cx="26638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3109" name="直接连接符 3108"/>
          <p:cNvSpPr/>
          <p:nvPr/>
        </p:nvSpPr>
        <p:spPr>
          <a:xfrm flipV="1">
            <a:off x="2590800" y="3081338"/>
            <a:ext cx="1104900" cy="95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3110" name="文本框 3109"/>
          <p:cNvSpPr txBox="1"/>
          <p:nvPr/>
        </p:nvSpPr>
        <p:spPr>
          <a:xfrm>
            <a:off x="1357313" y="2492375"/>
            <a:ext cx="9350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3200" baseline="-250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320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11" name="文本框 3110"/>
          <p:cNvSpPr txBox="1"/>
          <p:nvPr/>
        </p:nvSpPr>
        <p:spPr>
          <a:xfrm>
            <a:off x="2700338" y="3022600"/>
            <a:ext cx="9350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3200" baseline="-2500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en-US" altLang="zh-CN" sz="320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12" name="直接连接符 3111"/>
          <p:cNvSpPr/>
          <p:nvPr/>
        </p:nvSpPr>
        <p:spPr>
          <a:xfrm>
            <a:off x="1035050" y="3094038"/>
            <a:ext cx="15843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stealth" w="lg" len="lg"/>
          </a:ln>
        </p:spPr>
      </p:sp>
      <p:grpSp>
        <p:nvGrpSpPr>
          <p:cNvPr id="3113" name="组合 3112"/>
          <p:cNvGrpSpPr/>
          <p:nvPr/>
        </p:nvGrpSpPr>
        <p:grpSpPr>
          <a:xfrm>
            <a:off x="6791325" y="3062288"/>
            <a:ext cx="1236663" cy="608012"/>
            <a:chOff x="2970" y="721"/>
            <a:chExt cx="779" cy="383"/>
          </a:xfrm>
        </p:grpSpPr>
        <p:sp>
          <p:nvSpPr>
            <p:cNvPr id="3114" name="文本框 3113"/>
            <p:cNvSpPr txBox="1"/>
            <p:nvPr/>
          </p:nvSpPr>
          <p:spPr>
            <a:xfrm>
              <a:off x="2970" y="739"/>
              <a:ext cx="589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zh-CN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endPara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15" name="文本框 3114"/>
            <p:cNvSpPr txBox="1"/>
            <p:nvPr/>
          </p:nvSpPr>
          <p:spPr>
            <a:xfrm>
              <a:off x="3160" y="721"/>
              <a:ext cx="589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116" name="椭圆 3115"/>
          <p:cNvSpPr/>
          <p:nvPr/>
        </p:nvSpPr>
        <p:spPr>
          <a:xfrm>
            <a:off x="4932363" y="3068638"/>
            <a:ext cx="144462" cy="1444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17" name="直接连接符 3116"/>
          <p:cNvSpPr/>
          <p:nvPr/>
        </p:nvSpPr>
        <p:spPr>
          <a:xfrm>
            <a:off x="5075238" y="3105150"/>
            <a:ext cx="26638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3118" name="直接连接符 3117"/>
          <p:cNvSpPr/>
          <p:nvPr/>
        </p:nvSpPr>
        <p:spPr>
          <a:xfrm flipH="1" flipV="1">
            <a:off x="6643688" y="3208338"/>
            <a:ext cx="10795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3119" name="文本框 3118"/>
          <p:cNvSpPr txBox="1"/>
          <p:nvPr/>
        </p:nvSpPr>
        <p:spPr>
          <a:xfrm>
            <a:off x="6300788" y="2492375"/>
            <a:ext cx="9350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3200" baseline="-250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320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20" name="文本框 3119"/>
          <p:cNvSpPr txBox="1"/>
          <p:nvPr/>
        </p:nvSpPr>
        <p:spPr>
          <a:xfrm>
            <a:off x="5581650" y="3022600"/>
            <a:ext cx="935038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3200" baseline="-2500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en-US" altLang="zh-CN" sz="320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21" name="直接连接符 3120"/>
          <p:cNvSpPr/>
          <p:nvPr/>
        </p:nvSpPr>
        <p:spPr>
          <a:xfrm>
            <a:off x="5067300" y="3200400"/>
            <a:ext cx="15843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stealth" w="lg" len="lg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/>
      <p:bldP spid="3080" grpId="0"/>
      <p:bldP spid="3082" grpId="0"/>
      <p:bldP spid="3083" grpId="0"/>
      <p:bldP spid="3085" grpId="0"/>
      <p:bldP spid="3086" grpId="0"/>
      <p:bldP spid="3087" grpId="0"/>
      <p:bldP spid="3089" grpId="0"/>
      <p:bldP spid="3091" grpId="0"/>
      <p:bldP spid="3092" grpId="0"/>
      <p:bldP spid="3095" grpId="0" bldLvl="0" animBg="1"/>
      <p:bldP spid="3096" grpId="0"/>
      <p:bldP spid="3097" grpId="0"/>
      <p:bldP spid="3098" grpId="0"/>
      <p:bldP spid="3100" grpId="0"/>
      <p:bldP spid="3103" grpId="0" bldLvl="0" animBg="1"/>
      <p:bldP spid="3110" grpId="0"/>
      <p:bldP spid="3111" grpId="0"/>
      <p:bldP spid="3119" grpId="0"/>
      <p:bldP spid="31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4940" y="138430"/>
            <a:ext cx="5358765" cy="545465"/>
          </a:xfrm>
          <a:prstGeom prst="rect">
            <a:avLst/>
          </a:prstGeo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 kumimoji="0" lang="zh-CN" sz="28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altLang="en-US" smtClean="0"/>
              <a:t>下面两个变速运动，有何异同？</a:t>
            </a:r>
            <a:endParaRPr altLang="en-US" smtClean="0"/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rcRect l="11144"/>
          <a:stretch>
            <a:fillRect/>
          </a:stretch>
        </p:blipFill>
        <p:spPr>
          <a:xfrm>
            <a:off x="154940" y="874395"/>
            <a:ext cx="4185285" cy="2138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91685" y="929640"/>
            <a:ext cx="4208145" cy="2083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54674" y="3258746"/>
            <a:ext cx="8733051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一辆跑车在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 s 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内，速度从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 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达到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100 km/h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，一列高铁在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120 s 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内速度也从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达到 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100 km/h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。</a:t>
            </a:r>
            <a:endParaRPr lang="en-US" altLang="zh-C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5236210" y="415290"/>
            <a:ext cx="3799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</a:rPr>
              <a:t>百公里加速时间</a:t>
            </a:r>
            <a:endParaRPr lang="zh-CN" altLang="en-US" sz="40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-248920" y="4545330"/>
            <a:ext cx="137731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跑车：</a:t>
            </a:r>
            <a:endParaRPr lang="zh-C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209612" y="4422711"/>
                <a:ext cx="6022975" cy="7867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𝒂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∆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𝒗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∆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∆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/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𝒔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𝟏𝟑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2" y="4422711"/>
                <a:ext cx="6022975" cy="786765"/>
              </a:xfrm>
              <a:prstGeom prst="rect">
                <a:avLst/>
              </a:prstGeom>
              <a:blipFill rotWithShape="1">
                <a:blip r:embed="rId9"/>
                <a:stretch>
                  <a:fillRect l="-9" t="-73" r="9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-248920" y="5724525"/>
            <a:ext cx="137731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高铁：</a:t>
            </a:r>
            <a:endParaRPr lang="zh-C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209612" y="5598096"/>
                <a:ext cx="5869940" cy="7867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𝒂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∆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𝒗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∆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∆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/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𝒔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2" y="5598096"/>
                <a:ext cx="5869940" cy="786765"/>
              </a:xfrm>
              <a:prstGeom prst="rect">
                <a:avLst/>
              </a:prstGeom>
              <a:blipFill rotWithShape="1">
                <a:blip r:embed="rId11"/>
                <a:stretch>
                  <a:fillRect l="-10" t="-73" r="10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4" grpId="0"/>
      <p:bldP spid="4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94310" y="154305"/>
            <a:ext cx="88353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6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一物体做直线运动，其位移－时间图像如图所示，设向右为正方向，则在前6 s内(　　)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5242560" y="2626360"/>
            <a:ext cx="3138805" cy="3451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23850" y="1085215"/>
            <a:ext cx="782002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None/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A．物体先向左运动，2 s后开始向右运动B．在t＝2 s时物体距出发点最远C．前2 s内物体位于</a:t>
            </a:r>
            <a:r>
              <a: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出发点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的左方，后4 s内位于出发点的右方D．在t＝4 s时物体距出发点最远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6445250" y="717550"/>
            <a:ext cx="732790" cy="537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文本框 106"/>
          <p:cNvSpPr txBox="1"/>
          <p:nvPr/>
        </p:nvSpPr>
        <p:spPr>
          <a:xfrm>
            <a:off x="121285" y="73660"/>
            <a:ext cx="8899525" cy="49650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以下描述了四个不同的运动过程．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A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．一架超音速飞机以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500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的速度在天空沿直线匀速飞行了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 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；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B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．一辆自行车以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的速度从某一陡坡的顶端加速冲下，经过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 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到达坡路底端时，速度变为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12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；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C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．一只蜗牛由静止开始爬行，经过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0.2 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，获得了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0.002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的速度；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D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．一列动车在离开车站加速行驶过程中，用了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100 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使速度由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72 km/h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增加到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144 km/h.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以上四个过程中，速度最大的是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________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，速度变化量最大的是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______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，加速度最大的是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________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．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715510" y="3815715"/>
            <a:ext cx="836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endParaRPr kumimoji="0" lang="en-US" altLang="zh-CN" sz="3200" u="none" strike="noStrike" kern="1200" cap="none" spc="0" normalizeH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37820" y="4976495"/>
            <a:ext cx="836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endParaRPr kumimoji="0" lang="en-US" altLang="zh-CN" sz="3200" u="none" strike="noStrike" kern="1200" cap="none" spc="0" normalizeH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742055" y="4976495"/>
            <a:ext cx="836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endParaRPr kumimoji="0" lang="en-US" altLang="zh-CN" sz="3200" u="none" strike="noStrike" kern="1200" cap="none" spc="0" normalizeH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44" name="文本框 22543"/>
          <p:cNvSpPr txBox="1"/>
          <p:nvPr/>
        </p:nvSpPr>
        <p:spPr>
          <a:xfrm>
            <a:off x="539750" y="2035175"/>
            <a:ext cx="13065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加速度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45" name="文本框 22544"/>
          <p:cNvSpPr txBox="1"/>
          <p:nvPr/>
        </p:nvSpPr>
        <p:spPr>
          <a:xfrm>
            <a:off x="5364163" y="2035175"/>
            <a:ext cx="323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它表示速度变化的快慢</a:t>
            </a:r>
            <a:endParaRPr lang="zh-CN" altLang="en-US" dirty="0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46" name="文本框 22545"/>
          <p:cNvSpPr txBox="1"/>
          <p:nvPr/>
        </p:nvSpPr>
        <p:spPr>
          <a:xfrm>
            <a:off x="179388" y="188913"/>
            <a:ext cx="1878012" cy="457200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、变化率：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2547" name="矩形 22546"/>
          <p:cNvSpPr/>
          <p:nvPr/>
        </p:nvSpPr>
        <p:spPr>
          <a:xfrm>
            <a:off x="6399213" y="188913"/>
            <a:ext cx="2557780" cy="460375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P29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  <a:sym typeface="Wingdings" panose="05000000000000000000" pitchFamily="2" charset="2"/>
              </a:rPr>
              <a:t>科学漫步）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22548" name="文本框 22547"/>
          <p:cNvSpPr txBox="1"/>
          <p:nvPr/>
        </p:nvSpPr>
        <p:spPr>
          <a:xfrm>
            <a:off x="539750" y="2684463"/>
            <a:ext cx="9636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速度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endParaRPr lang="en-US" altLang="zh-CN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49" name="文本框 22548"/>
          <p:cNvSpPr txBox="1"/>
          <p:nvPr/>
        </p:nvSpPr>
        <p:spPr>
          <a:xfrm>
            <a:off x="5722938" y="2659063"/>
            <a:ext cx="323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它表示位置变化的快慢</a:t>
            </a:r>
            <a:endParaRPr lang="zh-CN" altLang="en-US" dirty="0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51" name="矩形 22550"/>
          <p:cNvSpPr/>
          <p:nvPr/>
        </p:nvSpPr>
        <p:spPr>
          <a:xfrm>
            <a:off x="1738313" y="2035175"/>
            <a:ext cx="3841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又叫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速度随时间的变化率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，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2553" name="矩形 22552"/>
          <p:cNvSpPr/>
          <p:nvPr/>
        </p:nvSpPr>
        <p:spPr>
          <a:xfrm>
            <a:off x="1476375" y="2659063"/>
            <a:ext cx="4451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又叫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位置坐标随时间的变化率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，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2554" name="文本框 22553"/>
          <p:cNvSpPr txBox="1"/>
          <p:nvPr/>
        </p:nvSpPr>
        <p:spPr>
          <a:xfrm>
            <a:off x="658813" y="693738"/>
            <a:ext cx="82454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自然界中某一个量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D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的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变化量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△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D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，与发生这个变化所用时间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2555" name="矩形 22554"/>
          <p:cNvSpPr/>
          <p:nvPr/>
        </p:nvSpPr>
        <p:spPr>
          <a:xfrm>
            <a:off x="250825" y="1290638"/>
            <a:ext cx="2419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△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t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的比值，即：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2556" name="矩形 22555"/>
          <p:cNvSpPr/>
          <p:nvPr/>
        </p:nvSpPr>
        <p:spPr>
          <a:xfrm>
            <a:off x="3132138" y="1290638"/>
            <a:ext cx="4451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，叫做这个量随时间的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变化率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。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22557" name="对象 22556"/>
          <p:cNvGraphicFramePr/>
          <p:nvPr/>
        </p:nvGraphicFramePr>
        <p:xfrm>
          <a:off x="2484438" y="1052513"/>
          <a:ext cx="6429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279400" imgH="405765" progId="Equation.DSMT4">
                  <p:embed/>
                </p:oleObj>
              </mc:Choice>
              <mc:Fallback>
                <p:oleObj name="" r:id="rId1" imgW="279400" imgH="405765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4438" y="1052513"/>
                        <a:ext cx="642937" cy="936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8" name="矩形 22557"/>
          <p:cNvSpPr/>
          <p:nvPr/>
        </p:nvSpPr>
        <p:spPr>
          <a:xfrm>
            <a:off x="2051050" y="188913"/>
            <a:ext cx="40687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－－反映</a:t>
            </a:r>
            <a:r>
              <a:rPr lang="en-US" altLang="zh-CN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D</a:t>
            </a: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随时间变化的快慢</a:t>
            </a:r>
            <a:endParaRPr lang="zh-CN" altLang="en-US" dirty="0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59" name="文本框 22558"/>
          <p:cNvSpPr txBox="1"/>
          <p:nvPr/>
        </p:nvSpPr>
        <p:spPr>
          <a:xfrm>
            <a:off x="7596188" y="1290638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例如：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4" grpId="0"/>
      <p:bldP spid="22545" grpId="0"/>
      <p:bldP spid="22548" grpId="0"/>
      <p:bldP spid="22549" grpId="0"/>
      <p:bldP spid="22551" grpId="0"/>
      <p:bldP spid="22553" grpId="0"/>
      <p:bldP spid="22554" grpId="0"/>
      <p:bldP spid="22555" grpId="0"/>
      <p:bldP spid="22556" grpId="0"/>
      <p:bldP spid="22558" grpId="0"/>
      <p:bldP spid="225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文本框 106"/>
          <p:cNvSpPr txBox="1"/>
          <p:nvPr/>
        </p:nvSpPr>
        <p:spPr>
          <a:xfrm>
            <a:off x="121285" y="73660"/>
            <a:ext cx="8899525" cy="230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下列关于加速度的说法中正确的是(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A．由a＝可知，a与Δv成正比，与Δt成反比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B．物体的速度变化率越大，其加速度一定越大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C．物体加速度为零，则其速度一定为零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D．物体运动速度越大，其加速度一定越大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55485" y="500380"/>
            <a:ext cx="836930" cy="694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endParaRPr kumimoji="0" lang="en-US" altLang="zh-CN" sz="3200" u="none" strike="noStrike" kern="1200" cap="none" spc="0" normalizeH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259715" y="168275"/>
            <a:ext cx="7818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如图所示，求小球在碰撞过程中，速度的变化量？</a:t>
            </a:r>
            <a:endParaRPr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6386" name="Oval 3"/>
          <p:cNvSpPr/>
          <p:nvPr>
            <p:custDataLst>
              <p:tags r:id="rId2"/>
            </p:custDataLst>
          </p:nvPr>
        </p:nvSpPr>
        <p:spPr>
          <a:xfrm rot="5400000">
            <a:off x="7745730" y="3530918"/>
            <a:ext cx="339725" cy="325437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757575"/>
              </a:gs>
            </a:gsLst>
            <a:path path="shape">
              <a:fillToRect l="50000" t="50000" r="50000" b="50000"/>
            </a:path>
          </a:gra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>
              <a:lnSpc>
                <a:spcPct val="120000"/>
              </a:lnSpc>
            </a:pP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  <p:grpSp>
        <p:nvGrpSpPr>
          <p:cNvPr id="16387" name="Group 4"/>
          <p:cNvGrpSpPr/>
          <p:nvPr/>
        </p:nvGrpSpPr>
        <p:grpSpPr>
          <a:xfrm>
            <a:off x="6954838" y="4906328"/>
            <a:ext cx="1776412" cy="180975"/>
            <a:chOff x="0" y="0"/>
            <a:chExt cx="1338" cy="130"/>
          </a:xfrm>
        </p:grpSpPr>
        <p:sp>
          <p:nvSpPr>
            <p:cNvPr id="16388" name="Line 5"/>
            <p:cNvSpPr/>
            <p:nvPr>
              <p:custDataLst>
                <p:tags r:id="rId3"/>
              </p:custDataLst>
            </p:nvPr>
          </p:nvSpPr>
          <p:spPr>
            <a:xfrm flipH="1">
              <a:off x="0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89" name="Line 6"/>
            <p:cNvSpPr/>
            <p:nvPr>
              <p:custDataLst>
                <p:tags r:id="rId4"/>
              </p:custDataLst>
            </p:nvPr>
          </p:nvSpPr>
          <p:spPr>
            <a:xfrm flipH="1">
              <a:off x="120" y="8"/>
              <a:ext cx="121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0" name="Line 7"/>
            <p:cNvSpPr/>
            <p:nvPr>
              <p:custDataLst>
                <p:tags r:id="rId5"/>
              </p:custDataLst>
            </p:nvPr>
          </p:nvSpPr>
          <p:spPr>
            <a:xfrm flipH="1">
              <a:off x="241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1" name="Line 8"/>
            <p:cNvSpPr/>
            <p:nvPr>
              <p:custDataLst>
                <p:tags r:id="rId6"/>
              </p:custDataLst>
            </p:nvPr>
          </p:nvSpPr>
          <p:spPr>
            <a:xfrm flipH="1">
              <a:off x="361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2" name="Line 9"/>
            <p:cNvSpPr/>
            <p:nvPr>
              <p:custDataLst>
                <p:tags r:id="rId7"/>
              </p:custDataLst>
            </p:nvPr>
          </p:nvSpPr>
          <p:spPr>
            <a:xfrm flipH="1">
              <a:off x="481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3" name="Line 10"/>
            <p:cNvSpPr/>
            <p:nvPr>
              <p:custDataLst>
                <p:tags r:id="rId8"/>
              </p:custDataLst>
            </p:nvPr>
          </p:nvSpPr>
          <p:spPr>
            <a:xfrm flipH="1">
              <a:off x="601" y="8"/>
              <a:ext cx="121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4" name="Line 11"/>
            <p:cNvSpPr/>
            <p:nvPr>
              <p:custDataLst>
                <p:tags r:id="rId9"/>
              </p:custDataLst>
            </p:nvPr>
          </p:nvSpPr>
          <p:spPr>
            <a:xfrm flipH="1">
              <a:off x="722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5" name="Line 12"/>
            <p:cNvSpPr/>
            <p:nvPr>
              <p:custDataLst>
                <p:tags r:id="rId10"/>
              </p:custDataLst>
            </p:nvPr>
          </p:nvSpPr>
          <p:spPr>
            <a:xfrm flipH="1">
              <a:off x="842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6" name="Line 13"/>
            <p:cNvSpPr/>
            <p:nvPr>
              <p:custDataLst>
                <p:tags r:id="rId11"/>
              </p:custDataLst>
            </p:nvPr>
          </p:nvSpPr>
          <p:spPr>
            <a:xfrm flipH="1">
              <a:off x="962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7" name="Line 14"/>
            <p:cNvSpPr/>
            <p:nvPr>
              <p:custDataLst>
                <p:tags r:id="rId12"/>
              </p:custDataLst>
            </p:nvPr>
          </p:nvSpPr>
          <p:spPr>
            <a:xfrm flipH="1">
              <a:off x="1082" y="8"/>
              <a:ext cx="121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8" name="Line 15"/>
            <p:cNvSpPr/>
            <p:nvPr>
              <p:custDataLst>
                <p:tags r:id="rId13"/>
              </p:custDataLst>
            </p:nvPr>
          </p:nvSpPr>
          <p:spPr>
            <a:xfrm flipH="1">
              <a:off x="1203" y="8"/>
              <a:ext cx="120" cy="1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6399" name="Line 16"/>
            <p:cNvSpPr/>
            <p:nvPr>
              <p:custDataLst>
                <p:tags r:id="rId14"/>
              </p:custDataLst>
            </p:nvPr>
          </p:nvSpPr>
          <p:spPr>
            <a:xfrm>
              <a:off x="23" y="0"/>
              <a:ext cx="1315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</p:grpSp>
      <p:sp>
        <p:nvSpPr>
          <p:cNvPr id="16400" name="Line 17"/>
          <p:cNvSpPr/>
          <p:nvPr>
            <p:custDataLst>
              <p:tags r:id="rId15"/>
            </p:custDataLst>
          </p:nvPr>
        </p:nvSpPr>
        <p:spPr>
          <a:xfrm rot="5400000" flipV="1">
            <a:off x="7850505" y="4001135"/>
            <a:ext cx="602615" cy="127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stealth" w="med" len="lg"/>
          </a:ln>
        </p:spPr>
        <p:txBody>
          <a:bodyPr/>
          <a:lstStyle/>
          <a:p/>
        </p:txBody>
      </p:sp>
      <p:sp>
        <p:nvSpPr>
          <p:cNvPr id="16401" name="Line 18"/>
          <p:cNvSpPr/>
          <p:nvPr>
            <p:custDataLst>
              <p:tags r:id="rId16"/>
            </p:custDataLst>
          </p:nvPr>
        </p:nvSpPr>
        <p:spPr>
          <a:xfrm rot="5400000" flipH="1">
            <a:off x="7369810" y="4347845"/>
            <a:ext cx="545465" cy="63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stealth" w="med" len="lg"/>
          </a:ln>
        </p:spPr>
        <p:txBody>
          <a:bodyPr/>
          <a:lstStyle/>
          <a:p/>
        </p:txBody>
      </p:sp>
      <p:sp>
        <p:nvSpPr>
          <p:cNvPr id="16402" name="Text Box 19"/>
          <p:cNvSpPr txBox="1"/>
          <p:nvPr>
            <p:custDataLst>
              <p:tags r:id="rId17"/>
            </p:custDataLst>
          </p:nvPr>
        </p:nvSpPr>
        <p:spPr>
          <a:xfrm>
            <a:off x="8034973" y="4152265"/>
            <a:ext cx="891540" cy="5340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</a:rPr>
              <a:t>3m/s</a:t>
            </a:r>
            <a:endParaRPr lang="zh-CN" altLang="zh-CN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  <p:sp>
        <p:nvSpPr>
          <p:cNvPr id="16403" name="Text Box 20"/>
          <p:cNvSpPr txBox="1"/>
          <p:nvPr>
            <p:custDataLst>
              <p:tags r:id="rId18"/>
            </p:custDataLst>
          </p:nvPr>
        </p:nvSpPr>
        <p:spPr>
          <a:xfrm>
            <a:off x="6669405" y="4033520"/>
            <a:ext cx="891540" cy="5340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</a:rPr>
              <a:t>3m/s</a:t>
            </a:r>
            <a:endParaRPr lang="zh-CN" altLang="zh-CN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  <p:sp>
        <p:nvSpPr>
          <p:cNvPr id="18453" name="Line 21"/>
          <p:cNvSpPr/>
          <p:nvPr>
            <p:custDataLst>
              <p:tags r:id="rId19"/>
            </p:custDataLst>
          </p:nvPr>
        </p:nvSpPr>
        <p:spPr>
          <a:xfrm rot="5400000">
            <a:off x="5645150" y="4058603"/>
            <a:ext cx="1512888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</p:spPr>
        <p:txBody>
          <a:bodyPr/>
          <a:lstStyle/>
          <a:p/>
        </p:txBody>
      </p:sp>
      <p:sp>
        <p:nvSpPr>
          <p:cNvPr id="18454" name="Text Box 22"/>
          <p:cNvSpPr txBox="1"/>
          <p:nvPr>
            <p:custDataLst>
              <p:tags r:id="rId20"/>
            </p:custDataLst>
          </p:nvPr>
        </p:nvSpPr>
        <p:spPr>
          <a:xfrm>
            <a:off x="5034598" y="3588385"/>
            <a:ext cx="1811337" cy="5340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</a:rPr>
              <a:t>正方向</a:t>
            </a: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  <p:sp>
        <p:nvSpPr>
          <p:cNvPr id="16412" name="Oval 29"/>
          <p:cNvSpPr/>
          <p:nvPr>
            <p:custDataLst>
              <p:tags r:id="rId21"/>
            </p:custDataLst>
          </p:nvPr>
        </p:nvSpPr>
        <p:spPr>
          <a:xfrm rot="5400000">
            <a:off x="7659370" y="4554538"/>
            <a:ext cx="339725" cy="325437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757575"/>
              </a:gs>
            </a:gsLst>
            <a:path path="shape">
              <a:fillToRect l="50000" t="50000" r="50000" b="50000"/>
            </a:path>
          </a:gra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>
              <a:lnSpc>
                <a:spcPct val="120000"/>
              </a:lnSpc>
            </a:pPr>
            <a:endParaRPr lang="zh-CN" altLang="en-US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2570" y="913765"/>
            <a:ext cx="52330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Δv=v</a:t>
            </a:r>
            <a:r>
              <a:rPr lang="zh-CN" altLang="zh-CN" baseline="-2500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-v</a:t>
            </a:r>
            <a:r>
              <a:rPr lang="zh-CN" altLang="zh-CN" baseline="-2500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=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－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3m/s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－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3m/s=</a:t>
            </a:r>
            <a:r>
              <a:rPr lang="zh-CN" altLang="en-US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－</a:t>
            </a:r>
            <a:r>
              <a:rPr lang="zh-CN" altLang="zh-CN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6m/s</a:t>
            </a:r>
            <a:endParaRPr lang="zh-CN" altLang="zh-CN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2"/>
            </p:custDataLst>
          </p:nvPr>
        </p:nvSpPr>
        <p:spPr>
          <a:xfrm>
            <a:off x="353060" y="2379345"/>
            <a:ext cx="8199120" cy="460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如果碰撞时间为</a:t>
            </a:r>
            <a:r>
              <a:rPr lang="en-US" altLang="zh-CN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0.01s</a:t>
            </a:r>
            <a:r>
              <a: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，求小球在碰撞过程中的加速度？</a:t>
            </a:r>
            <a:endParaRPr lang="en-US" altLang="zh-CN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0" name="Rectangle 3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046480" y="1590040"/>
            <a:ext cx="6866890" cy="4768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8896" tIns="54448" rIns="108896" bIns="54448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“—”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表示速度变化量的方向与正方向相反</a:t>
            </a:r>
            <a:endParaRPr lang="zh-CN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353060" y="3302000"/>
          <a:ext cx="4298315" cy="89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公式" r:id="rId25" imgW="45415200" imgH="9448800" progId="Equation.3">
                  <p:embed/>
                </p:oleObj>
              </mc:Choice>
              <mc:Fallback>
                <p:oleObj name="公式" r:id="rId25" imgW="45415200" imgH="94488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53060" y="3302000"/>
                        <a:ext cx="4298315" cy="895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4615" y="4660265"/>
            <a:ext cx="5982970" cy="4768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8896" tIns="54448" rIns="108896" bIns="54448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“—”表示加速度的方向与正方向相反</a:t>
            </a:r>
            <a:endParaRPr lang="zh-CN" altLang="en-US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8454" grpId="0"/>
      <p:bldP spid="3" grpId="0" bldLvl="0" animBg="1"/>
      <p:bldP spid="3" grpId="1"/>
      <p:bldP spid="30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文本框 22529"/>
          <p:cNvSpPr txBox="1"/>
          <p:nvPr>
            <p:custDataLst>
              <p:tags r:id="rId1"/>
            </p:custDataLst>
          </p:nvPr>
        </p:nvSpPr>
        <p:spPr>
          <a:xfrm>
            <a:off x="86678" y="115253"/>
            <a:ext cx="4926012" cy="457200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变速直线运动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中的加速度的方向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41980" y="186673"/>
            <a:ext cx="2829560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b="1" smtClean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900" b="1" smtClean="0">
                <a:latin typeface="黑体" panose="02010609060101010101" pitchFamily="49" charset="-122"/>
                <a:ea typeface="黑体" panose="02010609060101010101" pitchFamily="49" charset="-122"/>
              </a:rPr>
              <a:t>方向</a:t>
            </a:r>
            <a:r>
              <a:rPr lang="zh-CN" altLang="en-US" sz="2900" b="1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1" lang="zh-CN" altLang="en-US" sz="2900" b="1">
                <a:solidFill>
                  <a:srgbClr val="CC66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ebdings" panose="05030102010509060703" pitchFamily="18" charset="2"/>
              </a:rPr>
              <a:t>△</a:t>
            </a:r>
            <a:r>
              <a:rPr kumimoji="1" lang="en-US" altLang="zh-CN" sz="2900" b="1" i="1">
                <a:solidFill>
                  <a:srgbClr val="CC6600"/>
                </a:solidFill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kumimoji="1" lang="zh-CN" altLang="en-US" sz="2900" b="1" smtClean="0"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1130" y="2052307"/>
            <a:ext cx="4064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40" name="Line 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67030" y="2204707"/>
            <a:ext cx="7112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41" name="Text Box 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1830" y="1607811"/>
            <a:ext cx="1580515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b="1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900" b="1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</a:rPr>
              <a:t>0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=4 m/s</a:t>
            </a:r>
            <a:endParaRPr lang="zh-CN" altLang="en-US" sz="29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6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08618" y="2055478"/>
            <a:ext cx="4064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57" name="Line 11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87630" y="2357107"/>
            <a:ext cx="4676775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60" name="Line 13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111818" y="2204707"/>
            <a:ext cx="1627187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61" name="Text Box 1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7325" y="4541502"/>
            <a:ext cx="2033588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900" b="1" i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9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8m/s</a:t>
            </a:r>
            <a:endParaRPr lang="zh-CN" altLang="en-US" sz="29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4" name="Group 98"/>
          <p:cNvGrpSpPr/>
          <p:nvPr>
            <p:custDataLst>
              <p:tags r:id="rId10"/>
            </p:custDataLst>
          </p:nvPr>
        </p:nvGrpSpPr>
        <p:grpSpPr>
          <a:xfrm>
            <a:off x="3192780" y="1455411"/>
            <a:ext cx="731838" cy="571501"/>
            <a:chOff x="1670" y="984"/>
            <a:chExt cx="346" cy="360"/>
          </a:xfrm>
        </p:grpSpPr>
        <p:sp>
          <p:nvSpPr>
            <p:cNvPr id="65" name="Text Box 97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670" y="984"/>
              <a:ext cx="240" cy="3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342900" indent="-342900" algn="l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zh-CN" sz="2900" i="1">
                  <a:solidFill>
                    <a:srgbClr val="000000"/>
                  </a:solidFill>
                  <a:latin typeface="Book Antiqua" panose="02040602050305030304" pitchFamily="18" charset="0"/>
                  <a:ea typeface="黑体" panose="02010609060101010101" pitchFamily="49" charset="-122"/>
                  <a:sym typeface="+mn-ea"/>
                </a:rPr>
                <a:t>v</a:t>
              </a:r>
              <a:r>
                <a:rPr lang="en-US" altLang="zh-CN" sz="2900" baseline="-25000">
                  <a:solidFill>
                    <a:srgbClr val="000000"/>
                  </a:solidFill>
                  <a:latin typeface="Book Antiqua" panose="02040602050305030304" pitchFamily="18" charset="0"/>
                  <a:ea typeface="黑体" panose="02010609060101010101" pitchFamily="49" charset="-122"/>
                  <a:sym typeface="+mn-ea"/>
                </a:rPr>
                <a:t>0</a:t>
              </a:r>
              <a:endParaRPr kumimoji="1" lang="zh-CN" altLang="en-US" sz="2900" b="1" baseline="-250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" name="Line 16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680" y="1344"/>
              <a:ext cx="336" cy="0"/>
            </a:xfrm>
            <a:prstGeom prst="line">
              <a:avLst/>
            </a:prstGeom>
            <a:noFill/>
            <a:ln w="57150">
              <a:solidFill>
                <a:srgbClr val="00A249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7" name="Line 1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24618" y="2038025"/>
            <a:ext cx="814387" cy="0"/>
          </a:xfrm>
          <a:prstGeom prst="line">
            <a:avLst/>
          </a:prstGeom>
          <a:noFill/>
          <a:ln w="57150">
            <a:solidFill>
              <a:srgbClr val="FF99FF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68" name="Text Box 1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913188" y="1607811"/>
            <a:ext cx="1525587" cy="557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b="1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kumimoji="1" lang="en-US" altLang="zh-CN" sz="2900" b="1" i="1" err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endParaRPr kumimoji="1" lang="zh-CN" altLang="en-US" sz="2900" b="1" i="1">
              <a:latin typeface="Book Antiqua" panose="02040602050305030304" pitchFamily="18" charset="0"/>
              <a:ea typeface="黑体" panose="02010609060101010101" pitchFamily="49" charset="-122"/>
            </a:endParaRPr>
          </a:p>
        </p:txBody>
      </p:sp>
      <p:sp>
        <p:nvSpPr>
          <p:cNvPr id="69" name="Text Box 2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221095" y="1300480"/>
            <a:ext cx="4518660" cy="5930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no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9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＞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900" b="1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900" b="1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kumimoji="1" lang="en-US" altLang="zh-CN" sz="2900" b="1" i="1" err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＞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zh-CN" altLang="en-US" sz="29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AutoShape 2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748780" y="2128507"/>
            <a:ext cx="812800" cy="228600"/>
          </a:xfrm>
          <a:prstGeom prst="rightArrow">
            <a:avLst>
              <a:gd name="adj1" fmla="val 50000"/>
              <a:gd name="adj2" fmla="val 66650"/>
            </a:avLst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71" name="Line 35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151130" y="3442957"/>
            <a:ext cx="4676775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72" name="Line 36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1000125" y="4655802"/>
            <a:ext cx="4676775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73" name="Line 37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1143635" y="5924532"/>
            <a:ext cx="4676775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74" name="Rectangle 38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51130" y="3138157"/>
            <a:ext cx="4064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75" name="Rectangle 3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509713" y="4351002"/>
            <a:ext cx="4064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76" name="Rectangle 40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754823" y="5619732"/>
            <a:ext cx="4064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77" name="Line 41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54330" y="3290557"/>
            <a:ext cx="1423988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78" name="Text Box 4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63930" y="2528557"/>
            <a:ext cx="1728788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9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=8m/s</a:t>
            </a:r>
            <a:endParaRPr lang="zh-CN" altLang="en-US" sz="29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9" name="Text Box 4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37235" y="4981557"/>
            <a:ext cx="814388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9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endParaRPr kumimoji="1" lang="zh-CN" altLang="en-US" sz="2900" b="1" baseline="-25000">
              <a:latin typeface="Book Antiqua" panose="02040602050305030304" pitchFamily="18" charset="0"/>
              <a:ea typeface="黑体" panose="02010609060101010101" pitchFamily="49" charset="-122"/>
            </a:endParaRPr>
          </a:p>
        </p:txBody>
      </p:sp>
      <p:sp>
        <p:nvSpPr>
          <p:cNvPr id="80" name="Rectangle 4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997518" y="3138157"/>
            <a:ext cx="4064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81" name="Line 4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3200718" y="3290557"/>
            <a:ext cx="7112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82" name="Text Box 5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726940" y="3048955"/>
            <a:ext cx="1828800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900" b="1" i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=4 m/s</a:t>
            </a:r>
            <a:endParaRPr lang="zh-CN" altLang="en-US" sz="29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3" name="Line 51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200718" y="2985757"/>
            <a:ext cx="1423987" cy="0"/>
          </a:xfrm>
          <a:prstGeom prst="line">
            <a:avLst/>
          </a:prstGeom>
          <a:noFill/>
          <a:ln w="57150">
            <a:solidFill>
              <a:srgbClr val="00A249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84" name="Text Box 5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4625975" y="2576182"/>
            <a:ext cx="812800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9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endParaRPr lang="zh-CN" altLang="en-US" sz="2900" b="1" baseline="-250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Line 53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H="1">
            <a:off x="3911918" y="3290557"/>
            <a:ext cx="712787" cy="0"/>
          </a:xfrm>
          <a:prstGeom prst="line">
            <a:avLst/>
          </a:prstGeom>
          <a:noFill/>
          <a:ln w="57150">
            <a:solidFill>
              <a:srgbClr val="FF99FF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86" name="Text Box 5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925249" y="3338182"/>
            <a:ext cx="914400" cy="555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b="1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kumimoji="1" lang="en-US" altLang="zh-CN" sz="2900" b="1" i="1" err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endParaRPr kumimoji="1" lang="zh-CN" altLang="en-US" sz="2900" b="1" i="1">
              <a:latin typeface="Book Antiqua" panose="02040602050305030304" pitchFamily="18" charset="0"/>
              <a:ea typeface="黑体" panose="02010609060101010101" pitchFamily="49" charset="-122"/>
            </a:endParaRPr>
          </a:p>
        </p:txBody>
      </p:sp>
      <p:sp>
        <p:nvSpPr>
          <p:cNvPr id="87" name="Line 55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2883218" y="1214737"/>
            <a:ext cx="1525588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88" name="Text Box 56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2896553" y="657524"/>
            <a:ext cx="1830388" cy="5572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900" b="1">
                <a:latin typeface="黑体" panose="02010609060101010101" pitchFamily="49" charset="-122"/>
                <a:ea typeface="黑体" panose="02010609060101010101" pitchFamily="49" charset="-122"/>
              </a:rPr>
              <a:t>正方向</a:t>
            </a:r>
            <a:endParaRPr lang="zh-CN" altLang="en-US" sz="29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" name="Text Box 57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6249670" y="2666670"/>
            <a:ext cx="2911475" cy="5384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108843" tIns="54422" rIns="108843" bIns="54422">
            <a:spAutoFit/>
          </a:bodyPr>
          <a:lstStyle/>
          <a:p>
            <a:pPr marL="342900" indent="-342900" algn="l">
              <a:spcBef>
                <a:spcPct val="20000"/>
              </a:spcBef>
            </a:pPr>
            <a:r>
              <a:rPr lang="en-US" altLang="zh-CN" sz="28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8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r>
              <a:rPr kumimoji="1" lang="en-US" altLang="zh-CN" sz="2800" b="1" i="1">
                <a:latin typeface="Book Antiqua" panose="0204060205030503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800" b="1">
                <a:latin typeface="Book Antiqua" panose="02040602050305030304" pitchFamily="18" charset="0"/>
                <a:ea typeface="黑体" panose="02010609060101010101" pitchFamily="49" charset="-122"/>
              </a:rPr>
              <a:t>＞</a:t>
            </a:r>
            <a:r>
              <a:rPr kumimoji="1" lang="zh-CN" altLang="en-US" sz="2800" b="1" i="1">
                <a:latin typeface="Book Antiqua" panose="0204060205030503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b="1" i="1">
                <a:latin typeface="Book Antiqua" panose="02040602050305030304" pitchFamily="18" charset="0"/>
                <a:ea typeface="黑体" panose="02010609060101010101" pitchFamily="49" charset="-122"/>
              </a:rPr>
              <a:t>0 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kumimoji="1" lang="en-US" altLang="zh-CN" sz="2800" b="1" i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sz="1600" b="1">
                <a:latin typeface="黑体" panose="02010609060101010101" pitchFamily="49" charset="-122"/>
                <a:ea typeface="黑体" panose="02010609060101010101" pitchFamily="49" charset="-122"/>
              </a:rPr>
              <a:t>＜</a:t>
            </a:r>
            <a:r>
              <a:rPr lang="en-US" altLang="zh-CN" sz="16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0" name="AutoShape 58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6748780" y="3442957"/>
            <a:ext cx="812800" cy="228600"/>
          </a:xfrm>
          <a:prstGeom prst="rightArrow">
            <a:avLst>
              <a:gd name="adj1" fmla="val 50000"/>
              <a:gd name="adj2" fmla="val 66650"/>
            </a:avLst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91" name="Text Box 63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731125" y="1894205"/>
            <a:ext cx="1343025" cy="558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no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33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33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＞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29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" name="Text Box 64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730808" y="3151175"/>
            <a:ext cx="1728787" cy="6175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33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33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＜ 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29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" name="Rectangle 65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5270500" y="4351002"/>
            <a:ext cx="4064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94" name="Rectangle 66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5515610" y="5619732"/>
            <a:ext cx="4064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95" name="Line 67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 flipH="1">
            <a:off x="4559300" y="4503402"/>
            <a:ext cx="8128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96" name="Line 68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 flipH="1">
            <a:off x="4193223" y="5772132"/>
            <a:ext cx="1525587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98" name="Line 71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 flipH="1">
            <a:off x="219045" y="4503402"/>
            <a:ext cx="1322388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99" name="Line 73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 flipH="1">
            <a:off x="796925" y="4274802"/>
            <a:ext cx="814388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100" name="Text Box 74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000102" y="3768093"/>
            <a:ext cx="542290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108843" tIns="54422" rIns="108843" bIns="54422">
            <a:spAutoFit/>
          </a:bodyPr>
          <a:lstStyle/>
          <a:p>
            <a:pPr marL="342900" indent="-342900" algn="l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9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endParaRPr lang="zh-CN" altLang="en-US" sz="2900" b="1" baseline="-250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Line 75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 flipH="1">
            <a:off x="222225" y="4274802"/>
            <a:ext cx="711200" cy="0"/>
          </a:xfrm>
          <a:prstGeom prst="line">
            <a:avLst/>
          </a:prstGeom>
          <a:noFill/>
          <a:ln w="57150">
            <a:solidFill>
              <a:srgbClr val="FF99FF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102" name="Line 76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 flipH="1">
            <a:off x="1245235" y="5772132"/>
            <a:ext cx="712788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103" name="Line 77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 flipH="1">
            <a:off x="178403" y="5467332"/>
            <a:ext cx="1525588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104" name="Text Box 79"/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3744913" y="3995425"/>
            <a:ext cx="2135187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9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9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4m/s</a:t>
            </a:r>
            <a:endParaRPr lang="zh-CN" altLang="en-US" sz="29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5" name="Text Box 80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4714876" y="1895149"/>
            <a:ext cx="2033587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900" b="1" i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=8 m/s</a:t>
            </a:r>
            <a:endParaRPr lang="zh-CN" altLang="en-US" sz="29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6" name="Text Box 81"/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214282" y="3676336"/>
            <a:ext cx="928694" cy="555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kumimoji="1" lang="en-US" altLang="zh-CN" sz="2900" b="1" i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endParaRPr kumimoji="1" lang="zh-CN" altLang="en-US" sz="2900" b="1" i="1">
              <a:latin typeface="Book Antiqua" panose="02040602050305030304" pitchFamily="18" charset="0"/>
              <a:ea typeface="黑体" panose="02010609060101010101" pitchFamily="49" charset="-122"/>
            </a:endParaRPr>
          </a:p>
        </p:txBody>
      </p:sp>
      <p:sp>
        <p:nvSpPr>
          <p:cNvPr id="107" name="Text Box 82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3990023" y="5095222"/>
            <a:ext cx="1830387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9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9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8m/s</a:t>
            </a:r>
            <a:endParaRPr lang="zh-CN" altLang="en-US" sz="29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8" name="Text Box 83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964221" y="5895990"/>
            <a:ext cx="2338388" cy="553720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900" b="1" i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9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en-US" altLang="zh-CN" sz="29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4m/s</a:t>
            </a:r>
            <a:endParaRPr lang="zh-CN" altLang="en-US" sz="29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" name="Line 84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249841" y="5772132"/>
            <a:ext cx="1119188" cy="0"/>
          </a:xfrm>
          <a:prstGeom prst="line">
            <a:avLst/>
          </a:prstGeom>
          <a:noFill/>
          <a:ln w="57150">
            <a:solidFill>
              <a:srgbClr val="FF99FF"/>
            </a:solidFill>
            <a:round/>
            <a:tailEnd type="triangle" w="med" len="med"/>
          </a:ln>
        </p:spPr>
        <p:txBody>
          <a:bodyPr lIns="108843" tIns="54422" rIns="108843" bIns="54422"/>
          <a:lstStyle/>
          <a:p>
            <a:endParaRPr lang="zh-CN" altLang="en-US"/>
          </a:p>
        </p:txBody>
      </p:sp>
      <p:sp>
        <p:nvSpPr>
          <p:cNvPr id="110" name="Text Box 85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151130" y="5772132"/>
            <a:ext cx="914400" cy="555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lang="en-US" altLang="zh-CN" sz="2900" b="1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endParaRPr lang="zh-CN" altLang="en-US" sz="2900" b="1" i="1">
              <a:solidFill>
                <a:srgbClr val="000000"/>
              </a:solidFill>
              <a:latin typeface="Book Antiqua" panose="02040602050305030304" pitchFamily="18" charset="0"/>
              <a:ea typeface="黑体" panose="02010609060101010101" pitchFamily="49" charset="-122"/>
            </a:endParaRPr>
          </a:p>
        </p:txBody>
      </p:sp>
      <p:sp>
        <p:nvSpPr>
          <p:cNvPr id="111" name="Text Box 8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6068695" y="3950000"/>
            <a:ext cx="3151505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108843" tIns="54422" rIns="108843" bIns="54422">
            <a:spAutoFit/>
          </a:bodyPr>
          <a:lstStyle/>
          <a:p>
            <a:pPr marL="342900" indent="-342900" algn="l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9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＜ 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900" b="1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kumimoji="1" lang="en-US" altLang="zh-CN" sz="2900" b="1" i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＜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zh-CN" altLang="en-US" sz="29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" name="Text Box 87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6068695" y="5216507"/>
            <a:ext cx="3455988" cy="553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900" i="1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v</a:t>
            </a:r>
            <a:r>
              <a:rPr lang="en-US" altLang="zh-CN" sz="2900" baseline="-25000">
                <a:solidFill>
                  <a:srgbClr val="000000"/>
                </a:solidFill>
                <a:latin typeface="Book Antiqua" panose="02040602050305030304" pitchFamily="18" charset="0"/>
                <a:ea typeface="黑体" panose="02010609060101010101" pitchFamily="49" charset="-122"/>
                <a:sym typeface="+mn-ea"/>
              </a:rPr>
              <a:t>0</a:t>
            </a: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＜ 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900" b="1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kumimoji="1" lang="en-US" altLang="zh-CN" sz="2900" b="1" i="1">
                <a:latin typeface="Book Antiqua" panose="02040602050305030304" pitchFamily="18" charset="0"/>
                <a:ea typeface="黑体" panose="02010609060101010101" pitchFamily="49" charset="-122"/>
              </a:rPr>
              <a:t>v</a:t>
            </a:r>
            <a:r>
              <a:rPr lang="en-US" altLang="zh-CN" sz="29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＞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zh-CN" altLang="en-US" sz="29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3" name="AutoShape 88"/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6555740" y="6059152"/>
            <a:ext cx="914400" cy="228600"/>
          </a:xfrm>
          <a:prstGeom prst="rightArrow">
            <a:avLst>
              <a:gd name="adj1" fmla="val 50000"/>
              <a:gd name="adj2" fmla="val 74981"/>
            </a:avLst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114" name="AutoShape 89"/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6748780" y="4684377"/>
            <a:ext cx="812800" cy="228600"/>
          </a:xfrm>
          <a:prstGeom prst="rightArrow">
            <a:avLst>
              <a:gd name="adj1" fmla="val 50000"/>
              <a:gd name="adj2" fmla="val 66650"/>
            </a:avLst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</p:spPr>
        <p:txBody>
          <a:bodyPr wrap="none" lIns="108843" tIns="54422" rIns="108843" bIns="54422" anchor="ctr"/>
          <a:lstStyle/>
          <a:p>
            <a:endParaRPr lang="zh-CN" altLang="en-US"/>
          </a:p>
        </p:txBody>
      </p:sp>
      <p:sp>
        <p:nvSpPr>
          <p:cNvPr id="115" name="Text Box 90"/>
          <p:cNvSpPr txBox="1"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7561263" y="4446570"/>
            <a:ext cx="1627187" cy="6175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33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33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＜ 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29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" name="Text Box 91"/>
          <p:cNvSpPr txBox="1"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7730808" y="5833727"/>
            <a:ext cx="1627187" cy="617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8843" tIns="54422" rIns="108843" bIns="54422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3300" b="1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33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＞</a:t>
            </a:r>
            <a:r>
              <a:rPr lang="en-US" altLang="zh-CN" sz="29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29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7" name="圆角矩形 116"/>
          <p:cNvSpPr/>
          <p:nvPr>
            <p:custDataLst>
              <p:tags r:id="rId62"/>
            </p:custDataLst>
          </p:nvPr>
        </p:nvSpPr>
        <p:spPr>
          <a:xfrm>
            <a:off x="5540375" y="115570"/>
            <a:ext cx="2931795" cy="6248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" name="直接连接符 117"/>
          <p:cNvCxnSpPr/>
          <p:nvPr>
            <p:custDataLst>
              <p:tags r:id="rId63"/>
            </p:custDataLst>
          </p:nvPr>
        </p:nvCxnSpPr>
        <p:spPr>
          <a:xfrm>
            <a:off x="6221107" y="1079647"/>
            <a:ext cx="0" cy="537210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60" grpId="0" bldLvl="0" animBg="1"/>
      <p:bldP spid="61" grpId="0"/>
      <p:bldP spid="67" grpId="0" bldLvl="0" animBg="1"/>
      <p:bldP spid="68" grpId="0"/>
      <p:bldP spid="69" grpId="0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/>
      <p:bldP spid="79" grpId="0"/>
      <p:bldP spid="80" grpId="0" bldLvl="0" animBg="1"/>
      <p:bldP spid="81" grpId="0" bldLvl="0" animBg="1"/>
      <p:bldP spid="82" grpId="0"/>
      <p:bldP spid="83" grpId="0" bldLvl="0" animBg="1"/>
      <p:bldP spid="84" grpId="0"/>
      <p:bldP spid="85" grpId="0" bldLvl="0" animBg="1"/>
      <p:bldP spid="86" grpId="0"/>
      <p:bldP spid="86" grpId="1"/>
      <p:bldP spid="89" grpId="0"/>
      <p:bldP spid="90" grpId="0" bldLvl="0" animBg="1"/>
      <p:bldP spid="91" grpId="0"/>
      <p:bldP spid="92" grpId="0"/>
      <p:bldP spid="93" grpId="0" bldLvl="0" animBg="1"/>
      <p:bldP spid="94" grpId="0" bldLvl="0" animBg="1"/>
      <p:bldP spid="95" grpId="0" bldLvl="0" animBg="1"/>
      <p:bldP spid="96" grpId="0" bldLvl="0" animBg="1"/>
      <p:bldP spid="98" grpId="0" bldLvl="0" animBg="1"/>
      <p:bldP spid="99" grpId="0" bldLvl="0" animBg="1"/>
      <p:bldP spid="100" grpId="0"/>
      <p:bldP spid="101" grpId="0" bldLvl="0" animBg="1"/>
      <p:bldP spid="102" grpId="0" bldLvl="0" animBg="1"/>
      <p:bldP spid="103" grpId="0" bldLvl="0" animBg="1"/>
      <p:bldP spid="104" grpId="0"/>
      <p:bldP spid="105" grpId="0"/>
      <p:bldP spid="106" grpId="0"/>
      <p:bldP spid="107" grpId="0"/>
      <p:bldP spid="108" grpId="0"/>
      <p:bldP spid="109" grpId="0" bldLvl="0" animBg="1"/>
      <p:bldP spid="110" grpId="0"/>
      <p:bldP spid="111" grpId="0"/>
      <p:bldP spid="112" grpId="0"/>
      <p:bldP spid="113" grpId="0" bldLvl="0" animBg="1"/>
      <p:bldP spid="114" grpId="0" bldLvl="0" animBg="1"/>
      <p:bldP spid="115" grpId="0"/>
      <p:bldP spid="1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文本框 22529"/>
          <p:cNvSpPr txBox="1"/>
          <p:nvPr/>
        </p:nvSpPr>
        <p:spPr>
          <a:xfrm>
            <a:off x="160338" y="115253"/>
            <a:ext cx="4926012" cy="457200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变速直线运动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中的加速度的方向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31" name="文本框 22530"/>
          <p:cNvSpPr txBox="1"/>
          <p:nvPr/>
        </p:nvSpPr>
        <p:spPr>
          <a:xfrm>
            <a:off x="539750" y="691515"/>
            <a:ext cx="44291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规定以初速度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的方向为正方向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32" name="文本框 22531"/>
          <p:cNvSpPr txBox="1"/>
          <p:nvPr/>
        </p:nvSpPr>
        <p:spPr>
          <a:xfrm>
            <a:off x="755650" y="1286828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若加速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2533" name="对象 22532"/>
          <p:cNvGraphicFramePr/>
          <p:nvPr/>
        </p:nvGraphicFramePr>
        <p:xfrm>
          <a:off x="1987550" y="1140778"/>
          <a:ext cx="117157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381000" imgH="228600" progId="Equation.DSMT4">
                  <p:embed/>
                </p:oleObj>
              </mc:Choice>
              <mc:Fallback>
                <p:oleObj name="" r:id="rId1" imgW="381000" imgH="228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87550" y="1140778"/>
                        <a:ext cx="1171575" cy="703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文本框 22533"/>
          <p:cNvSpPr txBox="1"/>
          <p:nvPr/>
        </p:nvSpPr>
        <p:spPr>
          <a:xfrm>
            <a:off x="3368675" y="1245553"/>
            <a:ext cx="16113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则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为正值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35" name="文本框 22534"/>
          <p:cNvSpPr txBox="1"/>
          <p:nvPr/>
        </p:nvSpPr>
        <p:spPr>
          <a:xfrm>
            <a:off x="5292725" y="1213803"/>
            <a:ext cx="1893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即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与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同向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36" name="文本框 22535"/>
          <p:cNvSpPr txBox="1"/>
          <p:nvPr/>
        </p:nvSpPr>
        <p:spPr>
          <a:xfrm>
            <a:off x="755650" y="1890078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若减速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2537" name="对象 22536"/>
          <p:cNvGraphicFramePr/>
          <p:nvPr/>
        </p:nvGraphicFramePr>
        <p:xfrm>
          <a:off x="1987550" y="1771015"/>
          <a:ext cx="11715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3" imgW="381000" imgH="228600" progId="Equation.DSMT4">
                  <p:embed/>
                </p:oleObj>
              </mc:Choice>
              <mc:Fallback>
                <p:oleObj name="" r:id="rId3" imgW="381000" imgH="228600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7550" y="1771015"/>
                        <a:ext cx="1171575" cy="703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文本框 22537"/>
          <p:cNvSpPr txBox="1"/>
          <p:nvPr/>
        </p:nvSpPr>
        <p:spPr>
          <a:xfrm>
            <a:off x="3368675" y="1890078"/>
            <a:ext cx="16113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则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为负值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39" name="文本框 22538"/>
          <p:cNvSpPr txBox="1"/>
          <p:nvPr/>
        </p:nvSpPr>
        <p:spPr>
          <a:xfrm>
            <a:off x="5292725" y="1890078"/>
            <a:ext cx="1893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即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与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反向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40" name="文本框 22539"/>
          <p:cNvSpPr txBox="1"/>
          <p:nvPr/>
        </p:nvSpPr>
        <p:spPr>
          <a:xfrm>
            <a:off x="395288" y="2418715"/>
            <a:ext cx="46370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或者说，若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与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同向，物体加速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41" name="文本框 22540"/>
          <p:cNvSpPr txBox="1"/>
          <p:nvPr/>
        </p:nvSpPr>
        <p:spPr>
          <a:xfrm>
            <a:off x="4970463" y="2450465"/>
            <a:ext cx="34178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与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v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反向，物体减速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60" name="矩形 22559"/>
          <p:cNvSpPr/>
          <p:nvPr/>
        </p:nvSpPr>
        <p:spPr>
          <a:xfrm>
            <a:off x="5003800" y="115253"/>
            <a:ext cx="2622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可用正、负号表示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2561" name="左大括号 22560"/>
          <p:cNvSpPr/>
          <p:nvPr/>
        </p:nvSpPr>
        <p:spPr>
          <a:xfrm>
            <a:off x="684213" y="1483678"/>
            <a:ext cx="71437" cy="647700"/>
          </a:xfrm>
          <a:prstGeom prst="leftBrace">
            <a:avLst>
              <a:gd name="adj1" fmla="val 75556"/>
              <a:gd name="adj2" fmla="val 50000"/>
            </a:avLst>
          </a:prstGeom>
          <a:noFill/>
          <a:ln w="38100" cap="flat" cmpd="sng">
            <a:solidFill>
              <a:srgbClr val="0000CC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ldLvl="0" animBg="1"/>
      <p:bldP spid="22531" grpId="0"/>
      <p:bldP spid="22532" grpId="0"/>
      <p:bldP spid="22534" grpId="0"/>
      <p:bldP spid="22535" grpId="0"/>
      <p:bldP spid="22536" grpId="0"/>
      <p:bldP spid="22538" grpId="0"/>
      <p:bldP spid="22539" grpId="0"/>
      <p:bldP spid="22540" grpId="0"/>
      <p:bldP spid="22541" grpId="0"/>
      <p:bldP spid="225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1" name="文本框 22530"/>
          <p:cNvSpPr txBox="1"/>
          <p:nvPr>
            <p:custDataLst>
              <p:tags r:id="rId1"/>
            </p:custDataLst>
          </p:nvPr>
        </p:nvSpPr>
        <p:spPr>
          <a:xfrm>
            <a:off x="1402080" y="217805"/>
            <a:ext cx="620966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一些物体加速度大小的数量级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[a/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m·s</a:t>
            </a:r>
            <a:r>
              <a:rPr lang="en-US" altLang="zh-CN" baseline="30000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-2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）</a:t>
            </a:r>
            <a:r>
              <a:rPr lang="en-US" altLang="zh-CN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]</a:t>
            </a:r>
            <a:endParaRPr lang="en-US" altLang="zh-CN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944880" y="796925"/>
          <a:ext cx="712914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35"/>
                <a:gridCol w="3661410"/>
              </a:tblGrid>
              <a:tr h="6400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物体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加速度大小的数量级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加速器中的质子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</a:t>
                      </a:r>
                      <a:r>
                        <a:rPr lang="en-US" altLang="zh-CN" sz="2400" b="1" baseline="30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15</a:t>
                      </a:r>
                      <a:endParaRPr lang="en-US" altLang="zh-CN" sz="2400" b="1" baseline="30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击发后枪膛中的子弹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</a:t>
                      </a:r>
                      <a:r>
                        <a:rPr lang="en-US" altLang="zh-CN" sz="2400" b="1" baseline="30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5</a:t>
                      </a:r>
                      <a:endParaRPr lang="en-US" altLang="zh-CN" sz="2400" b="1" baseline="30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射出的箭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</a:t>
                      </a:r>
                      <a:r>
                        <a:rPr lang="en-US" altLang="zh-CN" sz="2400" b="1" baseline="30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3</a:t>
                      </a:r>
                      <a:endParaRPr lang="en-US" altLang="zh-CN" sz="2400" b="1" baseline="30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点击升空时的火箭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</a:t>
                      </a:r>
                      <a:r>
                        <a:rPr lang="en-US" altLang="zh-CN" sz="2400" b="1" baseline="30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</a:t>
                      </a:r>
                      <a:endParaRPr lang="en-US" altLang="zh-CN" sz="2400" b="1" baseline="30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地球上的自由落体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</a:t>
                      </a:r>
                      <a:endParaRPr lang="en-US" altLang="zh-CN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月球上的自由落体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</a:t>
                      </a:r>
                      <a:r>
                        <a:rPr lang="en-US" altLang="zh-CN" sz="2400" b="1" baseline="30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0</a:t>
                      </a:r>
                      <a:endParaRPr lang="en-US" altLang="zh-CN" sz="2400" b="1" baseline="30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启动时的列车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</a:t>
                      </a:r>
                      <a:r>
                        <a:rPr lang="en-US" altLang="zh-CN" sz="2400" b="1" baseline="30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-1</a:t>
                      </a:r>
                      <a:endParaRPr lang="en-US" altLang="zh-CN" sz="2400" b="1" baseline="30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启航时的万吨货轮</a:t>
                      </a:r>
                      <a:endParaRPr lang="zh-CN" altLang="en-US" sz="2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10</a:t>
                      </a:r>
                      <a:r>
                        <a:rPr lang="en-US" altLang="zh-CN" sz="2400" b="1" baseline="30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-2</a:t>
                      </a:r>
                      <a:endParaRPr lang="en-US" altLang="zh-CN" sz="2400" b="1" baseline="30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框 6145"/>
          <p:cNvSpPr txBox="1"/>
          <p:nvPr/>
        </p:nvSpPr>
        <p:spPr>
          <a:xfrm>
            <a:off x="190500" y="163513"/>
            <a:ext cx="737743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、判断下列说法是否正确，若不正确请说明理由？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47" name="文本框 6146"/>
          <p:cNvSpPr txBox="1"/>
          <p:nvPr/>
        </p:nvSpPr>
        <p:spPr>
          <a:xfrm>
            <a:off x="468313" y="765175"/>
            <a:ext cx="49815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、加速度就是增加或者减小的速度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48" name="文本框 6147"/>
          <p:cNvSpPr txBox="1"/>
          <p:nvPr/>
        </p:nvSpPr>
        <p:spPr>
          <a:xfrm>
            <a:off x="468313" y="1268413"/>
            <a:ext cx="52355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B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、速度大的物体，加速度也一定较大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49" name="文本框 6148"/>
          <p:cNvSpPr txBox="1"/>
          <p:nvPr/>
        </p:nvSpPr>
        <p:spPr>
          <a:xfrm>
            <a:off x="468313" y="1844675"/>
            <a:ext cx="53086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、速度小的物体，加速度就可能很大</a:t>
            </a:r>
            <a:endParaRPr lang="zh-CN" altLang="en-US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50" name="文本框 6149"/>
          <p:cNvSpPr txBox="1"/>
          <p:nvPr/>
        </p:nvSpPr>
        <p:spPr>
          <a:xfrm>
            <a:off x="468313" y="2420938"/>
            <a:ext cx="52879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D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、速度的变化量越大，加速度就越大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51" name="文本框 6150"/>
          <p:cNvSpPr txBox="1"/>
          <p:nvPr/>
        </p:nvSpPr>
        <p:spPr>
          <a:xfrm>
            <a:off x="468313" y="2997200"/>
            <a:ext cx="46148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E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、速度变化越慢，加速度就越小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52" name="文本框 6151"/>
          <p:cNvSpPr txBox="1"/>
          <p:nvPr/>
        </p:nvSpPr>
        <p:spPr>
          <a:xfrm>
            <a:off x="468313" y="3543300"/>
            <a:ext cx="6272212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、三个加速度：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＝－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5m/s</a:t>
            </a:r>
            <a:r>
              <a:rPr lang="en-US" altLang="zh-CN" baseline="30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＝－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3m/s</a:t>
            </a:r>
            <a:r>
              <a:rPr lang="en-US" altLang="zh-CN" baseline="30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en-US" altLang="zh-CN" baseline="3000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a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＝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4m/s</a:t>
            </a:r>
            <a:r>
              <a:rPr lang="en-US" altLang="zh-CN" baseline="30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，加速度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baseline="-2500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最大</a:t>
            </a:r>
            <a:endParaRPr lang="zh-CN" altLang="en-US" dirty="0">
              <a:effectLst>
                <a:outerShdw blurRad="38100" dist="38100" dir="2700000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"/>
          <a:srcRect l="27876" t="8172" b="7185"/>
          <a:stretch>
            <a:fillRect/>
          </a:stretch>
        </p:blipFill>
        <p:spPr>
          <a:xfrm>
            <a:off x="6105525" y="995045"/>
            <a:ext cx="2670175" cy="2174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8" grpId="0"/>
      <p:bldP spid="6149" grpId="0"/>
      <p:bldP spid="6150" grpId="0"/>
      <p:bldP spid="6151" grpId="0"/>
      <p:bldP spid="61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框 6145"/>
          <p:cNvSpPr txBox="1"/>
          <p:nvPr/>
        </p:nvSpPr>
        <p:spPr>
          <a:xfrm>
            <a:off x="131445" y="188595"/>
            <a:ext cx="8769350" cy="3192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一个小球以5 m/s的速度垂直撞到墙壁上，又以4 m/s的速度垂直墙壁反弹，若小球与墙壁接触的时间为0.2 s，在这一过程中，下列说法正确的是(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A．小球的速度变化量为－1 m/s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B．小球的速度变化的方向与初速度方向相同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C．小球的加速度大小为－5 m/s</a:t>
            </a:r>
            <a:r>
              <a:rPr baseline="3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D．小球的加速度的方向与反弹速度方向相同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283200" y="1137285"/>
            <a:ext cx="836930" cy="694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endParaRPr kumimoji="0" lang="en-US" altLang="zh-CN" sz="3200" u="none" strike="noStrike" kern="1200" cap="none" spc="0" normalizeH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" name="文本框 107"/>
          <p:cNvSpPr txBox="1"/>
          <p:nvPr/>
        </p:nvSpPr>
        <p:spPr>
          <a:xfrm>
            <a:off x="194945" y="152400"/>
            <a:ext cx="8688070" cy="1863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6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(1)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做加速运动的火车，在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40 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内速度从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增加到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20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，求火车的加速度大小；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(2)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汽车紧急刹车时做减速运动，在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 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内速度从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10 m/s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减小到零，求汽车的加速度大小．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49435"/>
          <a:stretch>
            <a:fillRect/>
          </a:stretch>
        </p:blipFill>
        <p:spPr>
          <a:xfrm>
            <a:off x="2143125" y="2766695"/>
            <a:ext cx="4265295" cy="1077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430" y="2089150"/>
            <a:ext cx="8688070" cy="5340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）以火车初速度方向为正方向，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185" y="3844290"/>
            <a:ext cx="8688070" cy="5340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）以汽车初速度方向为正方向，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20" y="4511675"/>
            <a:ext cx="4809490" cy="962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6460" y="559943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楷体_GB2312" charset="0"/>
              </a:rPr>
              <a:t>负号表示与初速度方向相反。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194310" y="154305"/>
            <a:ext cx="883539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buClrTx/>
              <a:buSzTx/>
              <a:buNone/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7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质点沿直线运动，其位移－时间图像如图所示，关于质点的运动，下列说法中正确的是(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A．2 s末质点的位移为零，前2 s内位移为负，后2 s内位移为正，所以2 s末质点改变了运动方向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B．0～2 s内质点的位移为零，速度为零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C．质点做匀速直线运动，速度大小为0.1 m/s，方向与规定的正方向相反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D．质点在0～4 s内的位移大小为0.4 m，位移的方向与规定的正方向相同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-21474826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3550" y="3943985"/>
            <a:ext cx="3756025" cy="2162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6370955" y="1308735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0500" y="179070"/>
            <a:ext cx="871474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以下关于速度概念的说法正确的是(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A．子弹以900 m/s的速度从枪口射出，指的是平均速度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B．汽车在平直的乡村公路上的行驶速度约为30 km/h，指的是平均速度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C．某城区道路汽车的限速为40 km/h，指的是平均速度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D．比较汽车和动车从台州开往杭州的行驶快慢，应比较它们的瞬时速度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5300980" y="2978150"/>
            <a:ext cx="732790" cy="11004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80990" y="1494790"/>
            <a:ext cx="240030" cy="323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157480" y="159385"/>
            <a:ext cx="8781415" cy="14204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3.(多选)甲、乙两物体在同一直线上运动的x－t图像如图所示，以甲的出发点为原点，出发时刻为计时起点，则从图像中可以看出(　　)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653280" y="3803015"/>
            <a:ext cx="2839720" cy="2470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434975" y="1722120"/>
            <a:ext cx="67043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A．甲、乙同时出发B．乙比甲先出发C．甲开始运动时，乙在甲前面x</a:t>
            </a:r>
            <a:r>
              <a:rPr sz="2400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0</a:t>
            </a:r>
            <a:r>
              <a: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处D．甲在中途停了一会儿，但最后还是追上了乙</a:t>
            </a:r>
            <a:endParaRPr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344285" y="1317625"/>
            <a:ext cx="1535430" cy="537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ACD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194310" y="154305"/>
            <a:ext cx="8835390" cy="2749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buClrTx/>
              <a:buSzTx/>
              <a:buNone/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8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甲、乙两物体从同一位置出发且在同一直线上运动，它们的位移—时间(x－t)图像如图所示，由图像可知(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A．第3 s末时，甲比乙的速度要小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B．第4 s末时，甲、乙间距离最大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C．在0～4 s内，甲、乙的平均速率相等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  <a:p>
            <a:pPr>
              <a:lnSpc>
                <a:spcPct val="120000"/>
              </a:lnSpc>
              <a:buClrTx/>
              <a:buSzTx/>
              <a:buNone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D．在0～4 s内，甲、乙的平均速度相等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-21474826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1475" y="3232785"/>
            <a:ext cx="3367405" cy="2636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6518910" y="1381760"/>
            <a:ext cx="732790" cy="537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0500" y="179070"/>
            <a:ext cx="87147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9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如图所示为甲、乙、丙三个物体相对同一位置的位移图像，则在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0—t</a:t>
            </a:r>
            <a:r>
              <a:rPr lang="en-US" altLang="zh-CN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0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时间内，下列说法正确的是（　　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A．它们的平均速度相等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B．甲的平均速度最大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C．它们的平均速率相等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D．乙和丙的平均速率相等</a:t>
            </a:r>
            <a:endParaRPr 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00003" name="图片 100003" descr="@@@20b99576-9a91-4850-9a23-35b4a08c169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57445" y="1522730"/>
            <a:ext cx="3536950" cy="3152140"/>
          </a:xfrm>
          <a:prstGeom prst="rect">
            <a:avLst/>
          </a:prstGeom>
        </p:spPr>
      </p:pic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6370955" y="1040765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AD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80990" y="1494790"/>
            <a:ext cx="240030" cy="323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16220" y="1357630"/>
            <a:ext cx="398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83845" y="0"/>
            <a:ext cx="8576310" cy="3636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10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、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如图所示为A、B两质点在同一直线上运动的位移－时间(x－t)图像．A质点的图像为直线，B质点的图像为过原点的抛物线，两图像交点C、D坐标如图所示．下列说法正确的是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　　)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A．t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时刻A追上B，t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时刻B追上A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B．t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～t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时间内B质点的平均速度小于A质点的平均速度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C．质点A做直线运动，质点B做曲线运动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D．t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～t</a:t>
            </a:r>
            <a:r>
              <a:rPr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时间内，A的速度一直大于B的速度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3" name="图片 -21474826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0115" y="3778250"/>
            <a:ext cx="2964815" cy="2837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6112510" y="1372870"/>
            <a:ext cx="15259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cs typeface="华文细黑" panose="02010600040101010101" pitchFamily="2" charset="-122"/>
              </a:rPr>
              <a:t>A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6" name="矩形 59395"/>
          <p:cNvSpPr/>
          <p:nvPr/>
        </p:nvSpPr>
        <p:spPr>
          <a:xfrm>
            <a:off x="5248275" y="59055"/>
            <a:ext cx="3572510" cy="706755"/>
          </a:xfrm>
          <a:prstGeom prst="rect">
            <a:avLst/>
          </a:prstGeom>
          <a:ln w="28575" cap="flat" cmpd="sng">
            <a:noFill/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fontAlgn="base"/>
            <a:r>
              <a:rPr lang="en-US" altLang="zh-CN" sz="4000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草檀斋毛泽东字体" pitchFamily="2" charset="-122"/>
                <a:cs typeface="+mn-cs"/>
              </a:rPr>
              <a:t>《</a:t>
            </a:r>
            <a:r>
              <a:rPr lang="zh-CN" altLang="en-US" sz="4000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草檀斋毛泽东字体" pitchFamily="2" charset="-122"/>
                <a:cs typeface="+mn-cs"/>
              </a:rPr>
              <a:t>运动的描述</a:t>
            </a:r>
            <a:r>
              <a:rPr lang="en-US" altLang="zh-CN" sz="4000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草檀斋毛泽东字体" pitchFamily="2" charset="-122"/>
                <a:cs typeface="+mn-cs"/>
              </a:rPr>
              <a:t>》</a:t>
            </a:r>
            <a:endParaRPr lang="en-US" altLang="zh-CN" sz="4000" strike="noStrike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草檀斋毛泽东字体" pitchFamily="2" charset="-122"/>
              <a:cs typeface="+mn-cs"/>
            </a:endParaRPr>
          </a:p>
        </p:txBody>
      </p:sp>
      <p:sp>
        <p:nvSpPr>
          <p:cNvPr id="2050" name="直接连接符 59401"/>
          <p:cNvSpPr/>
          <p:nvPr/>
        </p:nvSpPr>
        <p:spPr>
          <a:xfrm>
            <a:off x="5651500" y="765175"/>
            <a:ext cx="226060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1" name="直接连接符 59403"/>
          <p:cNvSpPr/>
          <p:nvPr/>
        </p:nvSpPr>
        <p:spPr>
          <a:xfrm>
            <a:off x="0" y="1713230"/>
            <a:ext cx="5889625" cy="1270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06" name="矩形 59405"/>
          <p:cNvSpPr/>
          <p:nvPr/>
        </p:nvSpPr>
        <p:spPr>
          <a:xfrm>
            <a:off x="472758" y="919798"/>
            <a:ext cx="8198485" cy="706755"/>
          </a:xfrm>
          <a:prstGeom prst="rect">
            <a:avLst/>
          </a:prstGeom>
          <a:ln w="2857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pPr algn="l" fontAlgn="base"/>
            <a:r>
              <a:rPr lang="en-US" altLang="zh-CN" sz="4000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1.4 </a:t>
            </a:r>
            <a:r>
              <a:rPr lang="zh-CN" altLang="en-US" sz="4000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速度变化快慢的描述</a:t>
            </a:r>
            <a:r>
              <a:rPr lang="en-US" altLang="zh-CN" sz="4000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——</a:t>
            </a:r>
            <a:r>
              <a:rPr lang="zh-CN" altLang="en-US" sz="4000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加速度</a:t>
            </a:r>
            <a:endParaRPr lang="zh-CN" altLang="en-US" sz="4000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5149" name="矩形 5148"/>
          <p:cNvSpPr/>
          <p:nvPr/>
        </p:nvSpPr>
        <p:spPr>
          <a:xfrm>
            <a:off x="5491480" y="3149283"/>
            <a:ext cx="3513455" cy="17145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txBody>
          <a:bodyPr wrap="square" anchor="ctr" anchorCtr="0">
            <a:spAutoFit/>
          </a:bodyPr>
          <a:p>
            <a:pPr fontAlgn="base">
              <a:lnSpc>
                <a:spcPct val="110000"/>
              </a:lnSpc>
              <a:buNone/>
            </a:pPr>
            <a:r>
              <a:rPr lang="zh-CN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不了解运动，就不了解自然</a:t>
            </a:r>
            <a:r>
              <a:rPr lang="en-US" altLang="zh-CN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      </a:t>
            </a:r>
            <a:endParaRPr lang="en-US" altLang="zh-CN" sz="3200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方正启体繁体" pitchFamily="65" charset="-122"/>
              <a:ea typeface="方正启体繁体" pitchFamily="65" charset="-122"/>
              <a:cs typeface="+mn-cs"/>
            </a:endParaRPr>
          </a:p>
          <a:p>
            <a:pPr fontAlgn="base">
              <a:lnSpc>
                <a:spcPct val="110000"/>
              </a:lnSpc>
              <a:buNone/>
            </a:pPr>
            <a:r>
              <a:rPr lang="en-US" altLang="zh-CN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  ——</a:t>
            </a:r>
            <a:r>
              <a:rPr lang="zh-CN" altLang="en-US" sz="3200" strike="noStrike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方正启体繁体" pitchFamily="65" charset="-122"/>
                <a:ea typeface="方正启体繁体" pitchFamily="65" charset="-122"/>
                <a:cs typeface="+mn-cs"/>
              </a:rPr>
              <a:t>亚里士多德</a:t>
            </a:r>
            <a:endParaRPr lang="zh-CN" altLang="en-US" sz="3200" strike="noStrike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方正启体繁体" pitchFamily="65" charset="-122"/>
              <a:ea typeface="方正启体繁体" pitchFamily="65" charset="-122"/>
              <a:cs typeface="+mn-cs"/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rcRect t="2089" b="5470"/>
          <a:stretch>
            <a:fillRect/>
          </a:stretch>
        </p:blipFill>
        <p:spPr>
          <a:xfrm>
            <a:off x="57150" y="2435225"/>
            <a:ext cx="5434330" cy="3637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文本框 2051"/>
          <p:cNvSpPr txBox="1"/>
          <p:nvPr>
            <p:custDataLst>
              <p:tags r:id="rId1"/>
            </p:custDataLst>
          </p:nvPr>
        </p:nvSpPr>
        <p:spPr>
          <a:xfrm>
            <a:off x="141288" y="134938"/>
            <a:ext cx="1878965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复习回顾： 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105" y="821055"/>
            <a:ext cx="907415" cy="953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800"/>
              <a:t>物体</a:t>
            </a:r>
            <a:endParaRPr lang="zh-CN" altLang="en-US" sz="2800"/>
          </a:p>
          <a:p>
            <a:r>
              <a:rPr lang="zh-CN" altLang="en-US" sz="2800"/>
              <a:t>运动</a:t>
            </a:r>
            <a:endParaRPr lang="zh-CN" altLang="en-US" sz="2800"/>
          </a:p>
        </p:txBody>
      </p:sp>
      <p:cxnSp>
        <p:nvCxnSpPr>
          <p:cNvPr id="3" name="直接箭头连接符 2"/>
          <p:cNvCxnSpPr>
            <a:stCxn id="2" idx="3"/>
          </p:cNvCxnSpPr>
          <p:nvPr/>
        </p:nvCxnSpPr>
        <p:spPr>
          <a:xfrm flipV="1">
            <a:off x="1239520" y="1245870"/>
            <a:ext cx="66484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904365" y="768985"/>
            <a:ext cx="1331595" cy="953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800"/>
              <a:t>物体位置改变</a:t>
            </a:r>
            <a:endParaRPr lang="zh-CN" altLang="en-US" sz="2800"/>
          </a:p>
        </p:txBody>
      </p:sp>
      <p:cxnSp>
        <p:nvCxnSpPr>
          <p:cNvPr id="5" name="直接箭头连接符 4"/>
          <p:cNvCxnSpPr/>
          <p:nvPr>
            <p:custDataLst>
              <p:tags r:id="rId3"/>
            </p:custDataLst>
          </p:nvPr>
        </p:nvCxnSpPr>
        <p:spPr>
          <a:xfrm flipV="1">
            <a:off x="3235960" y="1245870"/>
            <a:ext cx="66484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900805" y="768985"/>
            <a:ext cx="2345690" cy="953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800"/>
              <a:t>位置改变有快慢、有方向</a:t>
            </a:r>
            <a:endParaRPr lang="zh-CN" altLang="en-US" sz="2800"/>
          </a:p>
        </p:txBody>
      </p:sp>
      <p:cxnSp>
        <p:nvCxnSpPr>
          <p:cNvPr id="7" name="直接箭头连接符 6"/>
          <p:cNvCxnSpPr/>
          <p:nvPr>
            <p:custDataLst>
              <p:tags r:id="rId5"/>
            </p:custDataLst>
          </p:nvPr>
        </p:nvCxnSpPr>
        <p:spPr>
          <a:xfrm flipV="1">
            <a:off x="6246495" y="1245870"/>
            <a:ext cx="66484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6911340" y="768985"/>
            <a:ext cx="1653540" cy="953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800"/>
              <a:t>物体的速度</a:t>
            </a:r>
            <a:endParaRPr lang="zh-CN" altLang="en-US" sz="2800"/>
          </a:p>
        </p:txBody>
      </p:sp>
      <p:pic>
        <p:nvPicPr>
          <p:cNvPr id="102" name="图片 101"/>
          <p:cNvPicPr/>
          <p:nvPr/>
        </p:nvPicPr>
        <p:blipFill>
          <a:blip r:embed="rId7"/>
          <a:stretch>
            <a:fillRect/>
          </a:stretch>
        </p:blipFill>
        <p:spPr>
          <a:xfrm>
            <a:off x="595630" y="1999615"/>
            <a:ext cx="3009900" cy="2026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8"/>
          <a:stretch>
            <a:fillRect/>
          </a:stretch>
        </p:blipFill>
        <p:spPr>
          <a:xfrm>
            <a:off x="4212590" y="1999615"/>
            <a:ext cx="3940175" cy="1922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9"/>
          <a:stretch>
            <a:fillRect/>
          </a:stretch>
        </p:blipFill>
        <p:spPr>
          <a:xfrm>
            <a:off x="595630" y="4354195"/>
            <a:ext cx="3009265" cy="2315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10"/>
          <a:stretch>
            <a:fillRect/>
          </a:stretch>
        </p:blipFill>
        <p:spPr>
          <a:xfrm>
            <a:off x="4212590" y="4354195"/>
            <a:ext cx="3940175" cy="2231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4940" y="138430"/>
            <a:ext cx="5358765" cy="545465"/>
          </a:xfrm>
          <a:prstGeom prst="rect">
            <a:avLst/>
          </a:prstGeom>
        </p:spPr>
        <p:txBody>
          <a:bodyPr vert="horz" anchor="t" anchorCtr="0"/>
          <a:lstStyle>
            <a:lvl1pPr algn="l" rtl="0" eaLnBrk="1" latinLnBrk="0" hangingPunct="1">
              <a:spcBef>
                <a:spcPct val="0"/>
              </a:spcBef>
              <a:buNone/>
              <a:defRPr kumimoji="0" lang="zh-CN" sz="2800" b="1" kern="1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altLang="en-US" smtClean="0"/>
              <a:t>视频中物体的运动有什么共同点？</a:t>
            </a:r>
            <a:endParaRPr altLang="en-US" smtClean="0"/>
          </a:p>
        </p:txBody>
      </p:sp>
      <p:pic>
        <p:nvPicPr>
          <p:cNvPr id="13" name="飞机起飞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4940" y="729615"/>
            <a:ext cx="4143375" cy="2705735"/>
          </a:xfrm>
          <a:prstGeom prst="rect">
            <a:avLst/>
          </a:prstGeom>
        </p:spPr>
      </p:pic>
      <p:pic>
        <p:nvPicPr>
          <p:cNvPr id="14" name="飞机降落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63110" y="729615"/>
            <a:ext cx="4450715" cy="2699385"/>
          </a:xfrm>
          <a:prstGeom prst="rect">
            <a:avLst/>
          </a:prstGeom>
        </p:spPr>
      </p:pic>
      <p:pic>
        <p:nvPicPr>
          <p:cNvPr id="11" name="汽车刹车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2555" y="3943350"/>
            <a:ext cx="4291965" cy="2414905"/>
          </a:xfrm>
          <a:prstGeom prst="rect">
            <a:avLst/>
          </a:prstGeom>
        </p:spPr>
      </p:pic>
      <p:pic>
        <p:nvPicPr>
          <p:cNvPr id="12" name="汽车转弯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563110" y="3855085"/>
            <a:ext cx="4450715" cy="2503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21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82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AS_UNIQUEID" val="1343"/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AS_UNIQUEID" val="2"/>
  <p:tag name="KSO_WM_BEAUTIFY_FLAG" val=""/>
</p:tagLst>
</file>

<file path=ppt/tags/tag104.xml><?xml version="1.0" encoding="utf-8"?>
<p:tagLst xmlns:p="http://schemas.openxmlformats.org/presentationml/2006/main">
  <p:tag name="AS_UNIQUEID" val="1346"/>
  <p:tag name="KSO_WM_BEAUTIFY_FLAG" val=""/>
</p:tagLst>
</file>

<file path=ppt/tags/tag105.xml><?xml version="1.0" encoding="utf-8"?>
<p:tagLst xmlns:p="http://schemas.openxmlformats.org/presentationml/2006/main">
  <p:tag name="AS_UNIQUEID" val="1345"/>
  <p:tag name="KSO_WM_BEAUTIFY_FLAG" val=""/>
</p:tagLst>
</file>

<file path=ppt/tags/tag106.xml><?xml version="1.0" encoding="utf-8"?>
<p:tagLst xmlns:p="http://schemas.openxmlformats.org/presentationml/2006/main">
  <p:tag name="AS_UNIQUEID" val="1343"/>
  <p:tag name="KSO_WM_BEAUTIFY_FLAG" val=""/>
</p:tagLst>
</file>

<file path=ppt/tags/tag107.xml><?xml version="1.0" encoding="utf-8"?>
<p:tagLst xmlns:p="http://schemas.openxmlformats.org/presentationml/2006/main">
  <p:tag name="AS_UNIQUEID" val="216"/>
  <p:tag name="KSO_WM_BEAUTIFY_FLAG" val=""/>
</p:tagLst>
</file>

<file path=ppt/tags/tag108.xml><?xml version="1.0" encoding="utf-8"?>
<p:tagLst xmlns:p="http://schemas.openxmlformats.org/presentationml/2006/main">
  <p:tag name="AS_UNIQUEID" val="1343"/>
</p:tagLst>
</file>

<file path=ppt/tags/tag109.xml><?xml version="1.0" encoding="utf-8"?>
<p:tagLst xmlns:p="http://schemas.openxmlformats.org/presentationml/2006/main">
  <p:tag name="AS_UNIQUEID" val="1343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AS_UNIQUEID" val="33"/>
  <p:tag name="KSO_WM_BEAUTIFY_FLAG" val=""/>
</p:tagLst>
</file>

<file path=ppt/tags/tag111.xml><?xml version="1.0" encoding="utf-8"?>
<p:tagLst xmlns:p="http://schemas.openxmlformats.org/presentationml/2006/main">
  <p:tag name="AS_UNIQUEID" val="33"/>
  <p:tag name="KSO_WM_BEAUTIFY_FLAG" val=""/>
</p:tagLst>
</file>

<file path=ppt/tags/tag112.xml><?xml version="1.0" encoding="utf-8"?>
<p:tagLst xmlns:p="http://schemas.openxmlformats.org/presentationml/2006/main">
  <p:tag name="AS_UNIQUEID" val="33"/>
  <p:tag name="KSO_WM_BEAUTIFY_FLAG" val=""/>
</p:tagLst>
</file>

<file path=ppt/tags/tag113.xml><?xml version="1.0" encoding="utf-8"?>
<p:tagLst xmlns:p="http://schemas.openxmlformats.org/presentationml/2006/main">
  <p:tag name="AS_UNIQUEID" val="33"/>
  <p:tag name="KSO_WM_BEAUTIFY_FLAG" val=""/>
</p:tagLst>
</file>

<file path=ppt/tags/tag114.xml><?xml version="1.0" encoding="utf-8"?>
<p:tagLst xmlns:p="http://schemas.openxmlformats.org/presentationml/2006/main">
  <p:tag name="AS_UNIQUEID" val="36"/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AS_UNIQUEID" val="36"/>
</p:tagLst>
</file>

<file path=ppt/tags/tag136.xml><?xml version="1.0" encoding="utf-8"?>
<p:tagLst xmlns:p="http://schemas.openxmlformats.org/presentationml/2006/main">
  <p:tag name="AS_UNIQUEID" val="130"/>
  <p:tag name="KSO_WM_BEAUTIFY_FLAG" val=""/>
</p:tagLst>
</file>

<file path=ppt/tags/tag137.xml><?xml version="1.0" encoding="utf-8"?>
<p:tagLst xmlns:p="http://schemas.openxmlformats.org/presentationml/2006/main">
  <p:tag name="AS_UNIQUEID" val="136"/>
  <p:tag name="KSO_WM_BEAUTIFY_FLAG" val=""/>
</p:tagLst>
</file>

<file path=ppt/tags/tag138.xml><?xml version="1.0" encoding="utf-8"?>
<p:tagLst xmlns:p="http://schemas.openxmlformats.org/presentationml/2006/main">
  <p:tag name="AS_UNIQUEID" val="137"/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AS_UNIQUEID" val="144"/>
  <p:tag name="KSO_WM_BEAUTIFY_FLAG" val=""/>
</p:tagLst>
</file>

<file path=ppt/tags/tag141.xml><?xml version="1.0" encoding="utf-8"?>
<p:tagLst xmlns:p="http://schemas.openxmlformats.org/presentationml/2006/main">
  <p:tag name="AS_UNIQUEID" val="145"/>
  <p:tag name="KSO_WM_BEAUTIFY_FLAG" val=""/>
</p:tagLst>
</file>

<file path=ppt/tags/tag142.xml><?xml version="1.0" encoding="utf-8"?>
<p:tagLst xmlns:p="http://schemas.openxmlformats.org/presentationml/2006/main">
  <p:tag name="AS_UNIQUEID" val="146"/>
  <p:tag name="KSO_WM_BEAUTIFY_FLAG" val=""/>
</p:tagLst>
</file>

<file path=ppt/tags/tag143.xml><?xml version="1.0" encoding="utf-8"?>
<p:tagLst xmlns:p="http://schemas.openxmlformats.org/presentationml/2006/main">
  <p:tag name="AS_UNIQUEID" val="147"/>
  <p:tag name="KSO_WM_BEAUTIFY_FLAG" val=""/>
</p:tagLst>
</file>

<file path=ppt/tags/tag144.xml><?xml version="1.0" encoding="utf-8"?>
<p:tagLst xmlns:p="http://schemas.openxmlformats.org/presentationml/2006/main">
  <p:tag name="AS_UNIQUEID" val="148"/>
  <p:tag name="KSO_WM_BEAUTIFY_FLAG" val=""/>
</p:tagLst>
</file>

<file path=ppt/tags/tag145.xml><?xml version="1.0" encoding="utf-8"?>
<p:tagLst xmlns:p="http://schemas.openxmlformats.org/presentationml/2006/main">
  <p:tag name="AS_UNIQUEID" val="149"/>
  <p:tag name="KSO_WM_BEAUTIFY_FLAG" val=""/>
</p:tagLst>
</file>

<file path=ppt/tags/tag146.xml><?xml version="1.0" encoding="utf-8"?>
<p:tagLst xmlns:p="http://schemas.openxmlformats.org/presentationml/2006/main">
  <p:tag name="AS_UNIQUEID" val="150"/>
  <p:tag name="KSO_WM_BEAUTIFY_FLAG" val=""/>
</p:tagLst>
</file>

<file path=ppt/tags/tag147.xml><?xml version="1.0" encoding="utf-8"?>
<p:tagLst xmlns:p="http://schemas.openxmlformats.org/presentationml/2006/main">
  <p:tag name="AS_UNIQUEID" val="151"/>
  <p:tag name="KSO_WM_BEAUTIFY_FLAG" val=""/>
</p:tagLst>
</file>

<file path=ppt/tags/tag148.xml><?xml version="1.0" encoding="utf-8"?>
<p:tagLst xmlns:p="http://schemas.openxmlformats.org/presentationml/2006/main">
  <p:tag name="AS_UNIQUEID" val="152"/>
</p:tagLst>
</file>

<file path=ppt/tags/tag149.xml><?xml version="1.0" encoding="utf-8"?>
<p:tagLst xmlns:p="http://schemas.openxmlformats.org/presentationml/2006/main">
  <p:tag name="AS_UNIQUEID" val="153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AS_UNIQUEID" val="154"/>
  <p:tag name="KSO_WM_BEAUTIFY_FLAG" val=""/>
</p:tagLst>
</file>

<file path=ppt/tags/tag151.xml><?xml version="1.0" encoding="utf-8"?>
<p:tagLst xmlns:p="http://schemas.openxmlformats.org/presentationml/2006/main">
  <p:tag name="AS_UNIQUEID" val="155"/>
  <p:tag name="KSO_WM_BEAUTIFY_FLAG" val=""/>
</p:tagLst>
</file>

<file path=ppt/tags/tag152.xml><?xml version="1.0" encoding="utf-8"?>
<p:tagLst xmlns:p="http://schemas.openxmlformats.org/presentationml/2006/main">
  <p:tag name="AS_UNIQUEID" val="156"/>
  <p:tag name="KSO_WM_BEAUTIFY_FLAG" val=""/>
</p:tagLst>
</file>

<file path=ppt/tags/tag153.xml><?xml version="1.0" encoding="utf-8"?>
<p:tagLst xmlns:p="http://schemas.openxmlformats.org/presentationml/2006/main">
  <p:tag name="AS_UNIQUEID" val="157"/>
  <p:tag name="KSO_WM_BEAUTIFY_FLAG" val=""/>
</p:tagLst>
</file>

<file path=ppt/tags/tag154.xml><?xml version="1.0" encoding="utf-8"?>
<p:tagLst xmlns:p="http://schemas.openxmlformats.org/presentationml/2006/main">
  <p:tag name="AS_UNIQUEID" val="158"/>
  <p:tag name="KSO_WM_BEAUTIFY_FLAG" val=""/>
</p:tagLst>
</file>

<file path=ppt/tags/tag155.xml><?xml version="1.0" encoding="utf-8"?>
<p:tagLst xmlns:p="http://schemas.openxmlformats.org/presentationml/2006/main">
  <p:tag name="AS_UNIQUEID" val="159"/>
  <p:tag name="KSO_WM_BEAUTIFY_FLAG" val=""/>
</p:tagLst>
</file>

<file path=ppt/tags/tag156.xml><?xml version="1.0" encoding="utf-8"?>
<p:tagLst xmlns:p="http://schemas.openxmlformats.org/presentationml/2006/main">
  <p:tag name="AS_UNIQUEID" val="160"/>
  <p:tag name="KSO_WM_BEAUTIFY_FLAG" val=""/>
</p:tagLst>
</file>

<file path=ppt/tags/tag157.xml><?xml version="1.0" encoding="utf-8"?>
<p:tagLst xmlns:p="http://schemas.openxmlformats.org/presentationml/2006/main">
  <p:tag name="AS_UNIQUEID" val="161"/>
  <p:tag name="KSO_WM_BEAUTIFY_FLAG" val=""/>
</p:tagLst>
</file>

<file path=ppt/tags/tag158.xml><?xml version="1.0" encoding="utf-8"?>
<p:tagLst xmlns:p="http://schemas.openxmlformats.org/presentationml/2006/main">
  <p:tag name="AS_UNIQUEID" val="162"/>
  <p:tag name="KSO_WM_BEAUTIFY_FLAG" val=""/>
</p:tagLst>
</file>

<file path=ppt/tags/tag159.xml><?xml version="1.0" encoding="utf-8"?>
<p:tagLst xmlns:p="http://schemas.openxmlformats.org/presentationml/2006/main">
  <p:tag name="AS_UNIQUEID" val="163"/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AS_UNIQUEID" val="164"/>
  <p:tag name="KSO_WM_BEAUTIFY_FLAG" val=""/>
</p:tagLst>
</file>

<file path=ppt/tags/tag161.xml><?xml version="1.0" encoding="utf-8"?>
<p:tagLst xmlns:p="http://schemas.openxmlformats.org/presentationml/2006/main">
  <p:tag name="AS_UNIQUEID" val="165"/>
  <p:tag name="KSO_WM_BEAUTIFY_FLAG" val=""/>
</p:tagLst>
</file>

<file path=ppt/tags/tag162.xml><?xml version="1.0" encoding="utf-8"?>
<p:tagLst xmlns:p="http://schemas.openxmlformats.org/presentationml/2006/main">
  <p:tag name="AS_UNIQUEID" val="166"/>
  <p:tag name="KSO_WM_BEAUTIFY_FLAG" val=""/>
</p:tagLst>
</file>

<file path=ppt/tags/tag163.xml><?xml version="1.0" encoding="utf-8"?>
<p:tagLst xmlns:p="http://schemas.openxmlformats.org/presentationml/2006/main">
  <p:tag name="AS_UNIQUEID" val="167"/>
  <p:tag name="KSO_WM_BEAUTIFY_FLAG" val=""/>
</p:tagLst>
</file>

<file path=ppt/tags/tag164.xml><?xml version="1.0" encoding="utf-8"?>
<p:tagLst xmlns:p="http://schemas.openxmlformats.org/presentationml/2006/main">
  <p:tag name="AS_UNIQUEID" val="168"/>
  <p:tag name="KSO_WM_BEAUTIFY_FLAG" val=""/>
</p:tagLst>
</file>

<file path=ppt/tags/tag165.xml><?xml version="1.0" encoding="utf-8"?>
<p:tagLst xmlns:p="http://schemas.openxmlformats.org/presentationml/2006/main">
  <p:tag name="AS_UNIQUEID" val="169"/>
  <p:tag name="KSO_WM_BEAUTIFY_FLAG" val=""/>
</p:tagLst>
</file>

<file path=ppt/tags/tag166.xml><?xml version="1.0" encoding="utf-8"?>
<p:tagLst xmlns:p="http://schemas.openxmlformats.org/presentationml/2006/main">
  <p:tag name="AS_UNIQUEID" val="170"/>
  <p:tag name="KSO_WM_BEAUTIFY_FLAG" val=""/>
</p:tagLst>
</file>

<file path=ppt/tags/tag167.xml><?xml version="1.0" encoding="utf-8"?>
<p:tagLst xmlns:p="http://schemas.openxmlformats.org/presentationml/2006/main">
  <p:tag name="AS_UNIQUEID" val="171"/>
  <p:tag name="KSO_WM_BEAUTIFY_FLAG" val=""/>
</p:tagLst>
</file>

<file path=ppt/tags/tag168.xml><?xml version="1.0" encoding="utf-8"?>
<p:tagLst xmlns:p="http://schemas.openxmlformats.org/presentationml/2006/main">
  <p:tag name="AS_UNIQUEID" val="172"/>
  <p:tag name="KSO_WM_BEAUTIFY_FLAG" val=""/>
</p:tagLst>
</file>

<file path=ppt/tags/tag169.xml><?xml version="1.0" encoding="utf-8"?>
<p:tagLst xmlns:p="http://schemas.openxmlformats.org/presentationml/2006/main">
  <p:tag name="AS_UNIQUEID" val="173"/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AS_UNIQUEID" val="174"/>
  <p:tag name="KSO_WM_BEAUTIFY_FLAG" val=""/>
</p:tagLst>
</file>

<file path=ppt/tags/tag171.xml><?xml version="1.0" encoding="utf-8"?>
<p:tagLst xmlns:p="http://schemas.openxmlformats.org/presentationml/2006/main">
  <p:tag name="AS_UNIQUEID" val="175"/>
  <p:tag name="KSO_WM_BEAUTIFY_FLAG" val=""/>
</p:tagLst>
</file>

<file path=ppt/tags/tag172.xml><?xml version="1.0" encoding="utf-8"?>
<p:tagLst xmlns:p="http://schemas.openxmlformats.org/presentationml/2006/main">
  <p:tag name="AS_UNIQUEID" val="176"/>
  <p:tag name="KSO_WM_BEAUTIFY_FLAG" val=""/>
</p:tagLst>
</file>

<file path=ppt/tags/tag173.xml><?xml version="1.0" encoding="utf-8"?>
<p:tagLst xmlns:p="http://schemas.openxmlformats.org/presentationml/2006/main">
  <p:tag name="AS_UNIQUEID" val="177"/>
  <p:tag name="KSO_WM_BEAUTIFY_FLAG" val=""/>
</p:tagLst>
</file>

<file path=ppt/tags/tag174.xml><?xml version="1.0" encoding="utf-8"?>
<p:tagLst xmlns:p="http://schemas.openxmlformats.org/presentationml/2006/main">
  <p:tag name="AS_UNIQUEID" val="178"/>
  <p:tag name="KSO_WM_BEAUTIFY_FLAG" val=""/>
</p:tagLst>
</file>

<file path=ppt/tags/tag175.xml><?xml version="1.0" encoding="utf-8"?>
<p:tagLst xmlns:p="http://schemas.openxmlformats.org/presentationml/2006/main">
  <p:tag name="AS_UNIQUEID" val="179"/>
  <p:tag name="KSO_WM_BEAUTIFY_FLAG" val=""/>
</p:tagLst>
</file>

<file path=ppt/tags/tag176.xml><?xml version="1.0" encoding="utf-8"?>
<p:tagLst xmlns:p="http://schemas.openxmlformats.org/presentationml/2006/main">
  <p:tag name="AS_UNIQUEID" val="180"/>
  <p:tag name="KSO_WM_BEAUTIFY_FLAG" val=""/>
</p:tagLst>
</file>

<file path=ppt/tags/tag177.xml><?xml version="1.0" encoding="utf-8"?>
<p:tagLst xmlns:p="http://schemas.openxmlformats.org/presentationml/2006/main">
  <p:tag name="AS_UNIQUEID" val="181"/>
  <p:tag name="KSO_WM_BEAUTIFY_FLAG" val=""/>
</p:tagLst>
</file>

<file path=ppt/tags/tag178.xml><?xml version="1.0" encoding="utf-8"?>
<p:tagLst xmlns:p="http://schemas.openxmlformats.org/presentationml/2006/main">
  <p:tag name="AS_UNIQUEID" val="182"/>
  <p:tag name="KSO_WM_BEAUTIFY_FLAG" val=""/>
</p:tagLst>
</file>

<file path=ppt/tags/tag179.xml><?xml version="1.0" encoding="utf-8"?>
<p:tagLst xmlns:p="http://schemas.openxmlformats.org/presentationml/2006/main">
  <p:tag name="AS_UNIQUEID" val="183"/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AS_UNIQUEID" val="184"/>
  <p:tag name="KSO_WM_BEAUTIFY_FLAG" val=""/>
</p:tagLst>
</file>

<file path=ppt/tags/tag181.xml><?xml version="1.0" encoding="utf-8"?>
<p:tagLst xmlns:p="http://schemas.openxmlformats.org/presentationml/2006/main">
  <p:tag name="AS_UNIQUEID" val="186"/>
  <p:tag name="KSO_WM_BEAUTIFY_FLAG" val=""/>
</p:tagLst>
</file>

<file path=ppt/tags/tag182.xml><?xml version="1.0" encoding="utf-8"?>
<p:tagLst xmlns:p="http://schemas.openxmlformats.org/presentationml/2006/main">
  <p:tag name="AS_UNIQUEID" val="187"/>
  <p:tag name="KSO_WM_BEAUTIFY_FLAG" val=""/>
</p:tagLst>
</file>

<file path=ppt/tags/tag183.xml><?xml version="1.0" encoding="utf-8"?>
<p:tagLst xmlns:p="http://schemas.openxmlformats.org/presentationml/2006/main">
  <p:tag name="AS_UNIQUEID" val="188"/>
  <p:tag name="KSO_WM_BEAUTIFY_FLAG" val=""/>
</p:tagLst>
</file>

<file path=ppt/tags/tag184.xml><?xml version="1.0" encoding="utf-8"?>
<p:tagLst xmlns:p="http://schemas.openxmlformats.org/presentationml/2006/main">
  <p:tag name="AS_UNIQUEID" val="189"/>
  <p:tag name="KSO_WM_BEAUTIFY_FLAG" val=""/>
</p:tagLst>
</file>

<file path=ppt/tags/tag185.xml><?xml version="1.0" encoding="utf-8"?>
<p:tagLst xmlns:p="http://schemas.openxmlformats.org/presentationml/2006/main">
  <p:tag name="AS_UNIQUEID" val="190"/>
  <p:tag name="KSO_WM_BEAUTIFY_FLAG" val=""/>
</p:tagLst>
</file>

<file path=ppt/tags/tag186.xml><?xml version="1.0" encoding="utf-8"?>
<p:tagLst xmlns:p="http://schemas.openxmlformats.org/presentationml/2006/main">
  <p:tag name="AS_UNIQUEID" val="191"/>
  <p:tag name="KSO_WM_BEAUTIFY_FLAG" val=""/>
</p:tagLst>
</file>

<file path=ppt/tags/tag187.xml><?xml version="1.0" encoding="utf-8"?>
<p:tagLst xmlns:p="http://schemas.openxmlformats.org/presentationml/2006/main">
  <p:tag name="AS_UNIQUEID" val="192"/>
  <p:tag name="KSO_WM_BEAUTIFY_FLAG" val=""/>
</p:tagLst>
</file>

<file path=ppt/tags/tag188.xml><?xml version="1.0" encoding="utf-8"?>
<p:tagLst xmlns:p="http://schemas.openxmlformats.org/presentationml/2006/main">
  <p:tag name="AS_UNIQUEID" val="193"/>
  <p:tag name="KSO_WM_BEAUTIFY_FLAG" val=""/>
</p:tagLst>
</file>

<file path=ppt/tags/tag189.xml><?xml version="1.0" encoding="utf-8"?>
<p:tagLst xmlns:p="http://schemas.openxmlformats.org/presentationml/2006/main">
  <p:tag name="AS_UNIQUEID" val="194"/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AS_UNIQUEID" val="195"/>
  <p:tag name="KSO_WM_BEAUTIFY_FLAG" val=""/>
</p:tagLst>
</file>

<file path=ppt/tags/tag191.xml><?xml version="1.0" encoding="utf-8"?>
<p:tagLst xmlns:p="http://schemas.openxmlformats.org/presentationml/2006/main">
  <p:tag name="AS_UNIQUEID" val="196"/>
  <p:tag name="KSO_WM_BEAUTIFY_FLAG" val=""/>
</p:tagLst>
</file>

<file path=ppt/tags/tag192.xml><?xml version="1.0" encoding="utf-8"?>
<p:tagLst xmlns:p="http://schemas.openxmlformats.org/presentationml/2006/main">
  <p:tag name="AS_UNIQUEID" val="197"/>
  <p:tag name="KSO_WM_BEAUTIFY_FLAG" val=""/>
</p:tagLst>
</file>

<file path=ppt/tags/tag193.xml><?xml version="1.0" encoding="utf-8"?>
<p:tagLst xmlns:p="http://schemas.openxmlformats.org/presentationml/2006/main">
  <p:tag name="AS_UNIQUEID" val="198"/>
  <p:tag name="KSO_WM_BEAUTIFY_FLAG" val=""/>
</p:tagLst>
</file>

<file path=ppt/tags/tag194.xml><?xml version="1.0" encoding="utf-8"?>
<p:tagLst xmlns:p="http://schemas.openxmlformats.org/presentationml/2006/main">
  <p:tag name="AS_UNIQUEID" val="199"/>
  <p:tag name="KSO_WM_BEAUTIFY_FLAG" val=""/>
</p:tagLst>
</file>

<file path=ppt/tags/tag195.xml><?xml version="1.0" encoding="utf-8"?>
<p:tagLst xmlns:p="http://schemas.openxmlformats.org/presentationml/2006/main">
  <p:tag name="AS_UNIQUEID" val="200"/>
  <p:tag name="KSO_WM_BEAUTIFY_FLAG" val=""/>
</p:tagLst>
</file>

<file path=ppt/tags/tag196.xml><?xml version="1.0" encoding="utf-8"?>
<p:tagLst xmlns:p="http://schemas.openxmlformats.org/presentationml/2006/main">
  <p:tag name="AS_UNIQUEID" val="201"/>
  <p:tag name="KSO_WM_BEAUTIFY_FLAG" val=""/>
</p:tagLst>
</file>

<file path=ppt/tags/tag197.xml><?xml version="1.0" encoding="utf-8"?>
<p:tagLst xmlns:p="http://schemas.openxmlformats.org/presentationml/2006/main">
  <p:tag name="AS_UNIQUEID" val="202"/>
  <p:tag name="KSO_WM_BEAUTIFY_FLAG" val=""/>
</p:tagLst>
</file>

<file path=ppt/tags/tag198.xml><?xml version="1.0" encoding="utf-8"?>
<p:tagLst xmlns:p="http://schemas.openxmlformats.org/presentationml/2006/main">
  <p:tag name="AS_UNIQUEID" val="203"/>
  <p:tag name="KSO_WM_BEAUTIFY_FLAG" val=""/>
</p:tagLst>
</file>

<file path=ppt/tags/tag199.xml><?xml version="1.0" encoding="utf-8"?>
<p:tagLst xmlns:p="http://schemas.openxmlformats.org/presentationml/2006/main">
  <p:tag name="AS_UNIQUEID" val="204"/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AS_UNIQUEID" val="205"/>
  <p:tag name="KSO_WM_BEAUTIFY_FLAG" val=""/>
</p:tagLst>
</file>

<file path=ppt/tags/tag201.xml><?xml version="1.0" encoding="utf-8"?>
<p:tagLst xmlns:p="http://schemas.openxmlformats.org/presentationml/2006/main">
  <p:tag name="AS_UNIQUEID" val="206"/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UNIT_TABLE_BEAUTIFY" val="smartTable{c2d9eae2-0449-44d6-b2b4-48d8928cf055}"/>
</p:tagLst>
</file>

<file path=ppt/tags/tag204.xml><?xml version="1.0" encoding="utf-8"?>
<p:tagLst xmlns:p="http://schemas.openxmlformats.org/presentationml/2006/main">
  <p:tag name="AS_UNIQUEID" val="33"/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PP_MARK_KEY" val="15d972fc-c2db-45e0-8aff-9aedcbb42824"/>
  <p:tag name="COMMONDATA" val="eyJoZGlkIjoiNjkwNDdlNzU5NTdjZmM1ZGMwOTMwNTIyYzg5ODI0YTYifQ=="/>
</p:tagLst>
</file>

<file path=ppt/tags/tag21.xml><?xml version="1.0" encoding="utf-8"?>
<p:tagLst xmlns:p="http://schemas.openxmlformats.org/presentationml/2006/main">
  <p:tag name="AS_UNIQUEID" val="2"/>
  <p:tag name="KSO_WM_BEAUTIFY_FLAG" val=""/>
</p:tagLst>
</file>

<file path=ppt/tags/tag22.xml><?xml version="1.0" encoding="utf-8"?>
<p:tagLst xmlns:p="http://schemas.openxmlformats.org/presentationml/2006/main">
  <p:tag name="AS_UNIQUEID" val="1514"/>
  <p:tag name="KSO_WM_BEAUTIFY_FLAG" val=""/>
</p:tagLst>
</file>

<file path=ppt/tags/tag23.xml><?xml version="1.0" encoding="utf-8"?>
<p:tagLst xmlns:p="http://schemas.openxmlformats.org/presentationml/2006/main">
  <p:tag name="AS_UNIQUEID" val="1515"/>
  <p:tag name="KSO_WM_BEAUTIFY_FLAG" val=""/>
</p:tagLst>
</file>

<file path=ppt/tags/tag24.xml><?xml version="1.0" encoding="utf-8"?>
<p:tagLst xmlns:p="http://schemas.openxmlformats.org/presentationml/2006/main">
  <p:tag name="AS_UNIQUEID" val="1512"/>
  <p:tag name="KSO_WM_BEAUTIFY_FLAG" val=""/>
</p:tagLst>
</file>

<file path=ppt/tags/tag25.xml><?xml version="1.0" encoding="utf-8"?>
<p:tagLst xmlns:p="http://schemas.openxmlformats.org/presentationml/2006/main">
  <p:tag name="AS_UNIQUEID" val="1513"/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AS_UNIQUEID" val="36"/>
</p:tagLst>
</file>

<file path=ppt/tags/tag28.xml><?xml version="1.0" encoding="utf-8"?>
<p:tagLst xmlns:p="http://schemas.openxmlformats.org/presentationml/2006/main">
  <p:tag name="AS_UNIQUEID" val="33"/>
</p:tagLst>
</file>

<file path=ppt/tags/tag29.xml><?xml version="1.0" encoding="utf-8"?>
<p:tagLst xmlns:p="http://schemas.openxmlformats.org/presentationml/2006/main">
  <p:tag name="AS_UNIQUEID" val="34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AS_UNIQUEID" val="34"/>
</p:tagLst>
</file>

<file path=ppt/tags/tag31.xml><?xml version="1.0" encoding="utf-8"?>
<p:tagLst xmlns:p="http://schemas.openxmlformats.org/presentationml/2006/main">
  <p:tag name="AS_UNIQUEID" val="37"/>
</p:tagLst>
</file>

<file path=ppt/tags/tag32.xml><?xml version="1.0" encoding="utf-8"?>
<p:tagLst xmlns:p="http://schemas.openxmlformats.org/presentationml/2006/main">
  <p:tag name="AS_UNIQUEID" val="37"/>
</p:tagLst>
</file>

<file path=ppt/tags/tag33.xml><?xml version="1.0" encoding="utf-8"?>
<p:tagLst xmlns:p="http://schemas.openxmlformats.org/presentationml/2006/main">
  <p:tag name="AS_UNIQUEID" val="33"/>
</p:tagLst>
</file>

<file path=ppt/tags/tag34.xml><?xml version="1.0" encoding="utf-8"?>
<p:tagLst xmlns:p="http://schemas.openxmlformats.org/presentationml/2006/main">
  <p:tag name="AS_UNIQUEID" val="39"/>
</p:tagLst>
</file>

<file path=ppt/tags/tag35.xml><?xml version="1.0" encoding="utf-8"?>
<p:tagLst xmlns:p="http://schemas.openxmlformats.org/presentationml/2006/main">
  <p:tag name="AS_UNIQUEID" val="39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AS_UNIQUEID" val="36"/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AS_UNIQUEID" val="36"/>
</p:tagLst>
</file>

<file path=ppt/tags/tag66.xml><?xml version="1.0" encoding="utf-8"?>
<p:tagLst xmlns:p="http://schemas.openxmlformats.org/presentationml/2006/main">
  <p:tag name="AS_UNIQUEID" val="33"/>
</p:tagLst>
</file>

<file path=ppt/tags/tag67.xml><?xml version="1.0" encoding="utf-8"?>
<p:tagLst xmlns:p="http://schemas.openxmlformats.org/presentationml/2006/main">
  <p:tag name="AS_UNIQUEID" val="34"/>
</p:tagLst>
</file>

<file path=ppt/tags/tag68.xml><?xml version="1.0" encoding="utf-8"?>
<p:tagLst xmlns:p="http://schemas.openxmlformats.org/presentationml/2006/main">
  <p:tag name="AS_UNIQUEID" val="34"/>
</p:tagLst>
</file>

<file path=ppt/tags/tag69.xml><?xml version="1.0" encoding="utf-8"?>
<p:tagLst xmlns:p="http://schemas.openxmlformats.org/presentationml/2006/main">
  <p:tag name="AS_UNIQUEID" val="37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AS_UNIQUEID" val="37"/>
</p:tagLst>
</file>

<file path=ppt/tags/tag71.xml><?xml version="1.0" encoding="utf-8"?>
<p:tagLst xmlns:p="http://schemas.openxmlformats.org/presentationml/2006/main">
  <p:tag name="AS_UNIQUEID" val="33"/>
</p:tagLst>
</file>

<file path=ppt/tags/tag72.xml><?xml version="1.0" encoding="utf-8"?>
<p:tagLst xmlns:p="http://schemas.openxmlformats.org/presentationml/2006/main">
  <p:tag name="AS_UNIQUEID" val="39"/>
</p:tagLst>
</file>

<file path=ppt/tags/tag73.xml><?xml version="1.0" encoding="utf-8"?>
<p:tagLst xmlns:p="http://schemas.openxmlformats.org/presentationml/2006/main">
  <p:tag name="AS_UNIQUEID" val="39"/>
</p:tagLst>
</file>

<file path=ppt/tags/tag74.xml><?xml version="1.0" encoding="utf-8"?>
<p:tagLst xmlns:p="http://schemas.openxmlformats.org/presentationml/2006/main">
  <p:tag name="AS_UNIQUEID" val="41"/>
</p:tagLst>
</file>

<file path=ppt/tags/tag75.xml><?xml version="1.0" encoding="utf-8"?>
<p:tagLst xmlns:p="http://schemas.openxmlformats.org/presentationml/2006/main">
  <p:tag name="AS_UNIQUEID" val="39"/>
</p:tagLst>
</file>

<file path=ppt/tags/tag76.xml><?xml version="1.0" encoding="utf-8"?>
<p:tagLst xmlns:p="http://schemas.openxmlformats.org/presentationml/2006/main">
  <p:tag name="AS_UNIQUEID" val="39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AS_UNIQUEID" val="1477"/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AS_UNIQUEID" val="41"/>
  <p:tag name="KSO_WM_BEAUTIFY_FLAG" val=""/>
</p:tagLst>
</file>

<file path=ppt/tags/tag94.xml><?xml version="1.0" encoding="utf-8"?>
<p:tagLst xmlns:p="http://schemas.openxmlformats.org/presentationml/2006/main">
  <p:tag name="AS_UNIQUEID" val="33"/>
</p:tagLst>
</file>

<file path=ppt/tags/tag95.xml><?xml version="1.0" encoding="utf-8"?>
<p:tagLst xmlns:p="http://schemas.openxmlformats.org/presentationml/2006/main">
  <p:tag name="AS_UNIQUEID" val="2"/>
  <p:tag name="KSO_WM_BEAUTIFY_FLAG" val=""/>
</p:tagLst>
</file>

<file path=ppt/tags/tag96.xml><?xml version="1.0" encoding="utf-8"?>
<p:tagLst xmlns:p="http://schemas.openxmlformats.org/presentationml/2006/main">
  <p:tag name="AS_UNIQUEID" val="1346"/>
  <p:tag name="KSO_WM_BEAUTIFY_FLAG" val=""/>
</p:tagLst>
</file>

<file path=ppt/tags/tag97.xml><?xml version="1.0" encoding="utf-8"?>
<p:tagLst xmlns:p="http://schemas.openxmlformats.org/presentationml/2006/main">
  <p:tag name="AS_UNIQUEID" val="1345"/>
  <p:tag name="KSO_WM_BEAUTIFY_FLAG" val=""/>
</p:tagLst>
</file>

<file path=ppt/tags/tag98.xml><?xml version="1.0" encoding="utf-8"?>
<p:tagLst xmlns:p="http://schemas.openxmlformats.org/presentationml/2006/main">
  <p:tag name="AS_UNIQUEID" val="1343"/>
  <p:tag name="KSO_WM_BEAUTIFY_FLAG" val=""/>
</p:tagLst>
</file>

<file path=ppt/tags/tag99.xml><?xml version="1.0" encoding="utf-8"?>
<p:tagLst xmlns:p="http://schemas.openxmlformats.org/presentationml/2006/main">
  <p:tag name="AS_UNIQUEID" val="216"/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4216</Words>
  <Application>WPS 演示</Application>
  <PresentationFormat>全屏显示(4:3)</PresentationFormat>
  <Paragraphs>502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32</vt:i4>
      </vt:variant>
    </vt:vector>
  </HeadingPairs>
  <TitlesOfParts>
    <vt:vector size="60" baseType="lpstr">
      <vt:lpstr>Arial</vt:lpstr>
      <vt:lpstr>宋体</vt:lpstr>
      <vt:lpstr>Wingdings</vt:lpstr>
      <vt:lpstr>华文细黑</vt:lpstr>
      <vt:lpstr>草檀斋毛泽东字体</vt:lpstr>
      <vt:lpstr>华文彩云</vt:lpstr>
      <vt:lpstr>方正启体繁体</vt:lpstr>
      <vt:lpstr>微软雅黑</vt:lpstr>
      <vt:lpstr>Cambria Math</vt:lpstr>
      <vt:lpstr>Calibri</vt:lpstr>
      <vt:lpstr>MS Mincho</vt:lpstr>
      <vt:lpstr>细等线拼音字体</vt:lpstr>
      <vt:lpstr>Arial Unicode MS</vt:lpstr>
      <vt:lpstr>Times New Roman</vt:lpstr>
      <vt:lpstr>黑体</vt:lpstr>
      <vt:lpstr>Webdings</vt:lpstr>
      <vt:lpstr>Book Antiqua</vt:lpstr>
      <vt:lpstr>楷体_GB2312</vt:lpstr>
      <vt:lpstr>新宋体</vt:lpstr>
      <vt:lpstr>默认设计模板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温州第二高级中学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WZEG_Teacher</dc:creator>
  <cp:lastModifiedBy>周星</cp:lastModifiedBy>
  <cp:revision>72</cp:revision>
  <dcterms:created xsi:type="dcterms:W3CDTF">2007-08-21T06:34:00Z</dcterms:created>
  <dcterms:modified xsi:type="dcterms:W3CDTF">2023-07-14T05:30:19Z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410C8D11392F4E1E907A91B84616C060_12</vt:lpwstr>
  </property>
</Properties>
</file>